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  <p:sldMasterId id="2147483664" r:id="rId3"/>
    <p:sldMasterId id="2147483666" r:id="rId4"/>
    <p:sldMasterId id="2147483670" r:id="rId5"/>
    <p:sldMasterId id="2147483694" r:id="rId6"/>
    <p:sldMasterId id="2147483710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8" r:id="rId16"/>
    <p:sldId id="264" r:id="rId17"/>
    <p:sldId id="269" r:id="rId18"/>
    <p:sldId id="270" r:id="rId19"/>
    <p:sldId id="265" r:id="rId20"/>
    <p:sldId id="267" r:id="rId21"/>
    <p:sldId id="272" r:id="rId22"/>
    <p:sldId id="273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2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jeet Singh" userId="d80ae025c104908b" providerId="LiveId" clId="{A5A9468F-0C90-46CD-A710-A04B80AD0855}"/>
    <pc:docChg chg="delSld delMainMaster">
      <pc:chgData name="Manjeet Singh" userId="d80ae025c104908b" providerId="LiveId" clId="{A5A9468F-0C90-46CD-A710-A04B80AD0855}" dt="2025-03-17T14:41:44.903" v="1"/>
      <pc:docMkLst>
        <pc:docMk/>
      </pc:docMkLst>
      <pc:sldChg chg="del">
        <pc:chgData name="Manjeet Singh" userId="d80ae025c104908b" providerId="LiveId" clId="{A5A9468F-0C90-46CD-A710-A04B80AD0855}" dt="2025-03-17T14:41:34.217" v="0" actId="47"/>
        <pc:sldMkLst>
          <pc:docMk/>
          <pc:sldMk cId="292137691" sldId="271"/>
        </pc:sldMkLst>
      </pc:sld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50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50"/>
            <pc:sldLayoutMk cId="0" sldId="2147483651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52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52"/>
            <pc:sldLayoutMk cId="0" sldId="2147483653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54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54"/>
            <pc:sldLayoutMk cId="0" sldId="2147483655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56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56"/>
            <pc:sldLayoutMk cId="0" sldId="2147483657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60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60"/>
            <pc:sldLayoutMk cId="0" sldId="2147483661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62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62"/>
            <pc:sldLayoutMk cId="0" sldId="2147483663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68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68"/>
            <pc:sldLayoutMk cId="0" sldId="2147483669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72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72"/>
            <pc:sldLayoutMk cId="0" sldId="2147483673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74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74"/>
            <pc:sldLayoutMk cId="0" sldId="2147483675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76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76"/>
            <pc:sldLayoutMk cId="0" sldId="2147483677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78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78"/>
            <pc:sldLayoutMk cId="0" sldId="2147483679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80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80"/>
            <pc:sldLayoutMk cId="0" sldId="2147483681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82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82"/>
            <pc:sldLayoutMk cId="0" sldId="2147483683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84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84"/>
            <pc:sldLayoutMk cId="0" sldId="2147483685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86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86"/>
            <pc:sldLayoutMk cId="0" sldId="2147483687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88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88"/>
            <pc:sldLayoutMk cId="0" sldId="2147483689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90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90"/>
            <pc:sldLayoutMk cId="0" sldId="2147483691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92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92"/>
            <pc:sldLayoutMk cId="0" sldId="2147483693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96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96"/>
            <pc:sldLayoutMk cId="0" sldId="2147483697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698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698"/>
            <pc:sldLayoutMk cId="0" sldId="2147483699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700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700"/>
            <pc:sldLayoutMk cId="0" sldId="2147483701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702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702"/>
            <pc:sldLayoutMk cId="0" sldId="2147483703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704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704"/>
            <pc:sldLayoutMk cId="0" sldId="2147483705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706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706"/>
            <pc:sldLayoutMk cId="0" sldId="2147483707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708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708"/>
            <pc:sldLayoutMk cId="0" sldId="2147483709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712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712"/>
            <pc:sldLayoutMk cId="0" sldId="2147483713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714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714"/>
            <pc:sldLayoutMk cId="0" sldId="2147483715"/>
          </pc:sldLayoutMkLst>
        </pc:sldLayoutChg>
      </pc:sldMasterChg>
      <pc:sldMasterChg chg="del delSldLayout">
        <pc:chgData name="Manjeet Singh" userId="d80ae025c104908b" providerId="LiveId" clId="{A5A9468F-0C90-46CD-A710-A04B80AD0855}" dt="2025-03-17T14:41:44.903" v="1"/>
        <pc:sldMasterMkLst>
          <pc:docMk/>
          <pc:sldMasterMk cId="0" sldId="2147483716"/>
        </pc:sldMasterMkLst>
        <pc:sldLayoutChg chg="del">
          <pc:chgData name="Manjeet Singh" userId="d80ae025c104908b" providerId="LiveId" clId="{A5A9468F-0C90-46CD-A710-A04B80AD0855}" dt="2025-03-17T14:41:44.903" v="1"/>
          <pc:sldLayoutMkLst>
            <pc:docMk/>
            <pc:sldMasterMk cId="0" sldId="2147483716"/>
            <pc:sldLayoutMk cId="0" sldId="214748371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79080" y="815760"/>
            <a:ext cx="4785120" cy="84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471040" y="1190880"/>
            <a:ext cx="4201560" cy="22802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7" name="Google Shape;11;p2"/>
          <p:cNvGrpSpPr/>
          <p:nvPr/>
        </p:nvGrpSpPr>
        <p:grpSpPr>
          <a:xfrm>
            <a:off x="722160" y="4604040"/>
            <a:ext cx="2278440" cy="330120"/>
            <a:chOff x="722160" y="4604040"/>
            <a:chExt cx="2278440" cy="330120"/>
          </a:xfrm>
        </p:grpSpPr>
        <p:sp>
          <p:nvSpPr>
            <p:cNvPr id="2" name="Google Shape;12;p2"/>
            <p:cNvSpPr/>
            <p:nvPr/>
          </p:nvSpPr>
          <p:spPr>
            <a:xfrm flipH="1">
              <a:off x="721800" y="460404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" name="Google Shape;13;p2"/>
            <p:cNvSpPr/>
            <p:nvPr/>
          </p:nvSpPr>
          <p:spPr>
            <a:xfrm flipH="1">
              <a:off x="774000" y="466560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cxnSp>
        <p:nvCxnSpPr>
          <p:cNvPr id="4" name="Google Shape;14;p2"/>
          <p:cNvCxnSpPr/>
          <p:nvPr/>
        </p:nvCxnSpPr>
        <p:spPr>
          <a:xfrm>
            <a:off x="731520" y="4603680"/>
            <a:ext cx="846252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235680" y="2382480"/>
            <a:ext cx="5485320" cy="1457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title"/>
          </p:nvPr>
        </p:nvSpPr>
        <p:spPr>
          <a:xfrm>
            <a:off x="3359520" y="1546560"/>
            <a:ext cx="757800" cy="757800"/>
          </a:xfrm>
          <a:prstGeom prst="rect">
            <a:avLst/>
          </a:prstGeom>
          <a:solidFill>
            <a:schemeClr val="lt1"/>
          </a:solidFill>
          <a:ln w="9360">
            <a:solidFill>
              <a:srgbClr val="000000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317600" y="1749240"/>
            <a:ext cx="6552720" cy="10152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2" name="Google Shape;203;p18"/>
          <p:cNvGrpSpPr/>
          <p:nvPr/>
        </p:nvGrpSpPr>
        <p:grpSpPr>
          <a:xfrm>
            <a:off x="722160" y="4604040"/>
            <a:ext cx="2278440" cy="330120"/>
            <a:chOff x="722160" y="4604040"/>
            <a:chExt cx="2278440" cy="330120"/>
          </a:xfrm>
        </p:grpSpPr>
        <p:sp>
          <p:nvSpPr>
            <p:cNvPr id="83" name="Google Shape;204;p18"/>
            <p:cNvSpPr/>
            <p:nvPr/>
          </p:nvSpPr>
          <p:spPr>
            <a:xfrm flipH="1">
              <a:off x="721800" y="460404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84" name="Google Shape;205;p18"/>
            <p:cNvSpPr/>
            <p:nvPr/>
          </p:nvSpPr>
          <p:spPr>
            <a:xfrm flipH="1">
              <a:off x="774000" y="466560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85" name="Google Shape;206;p18"/>
          <p:cNvSpPr/>
          <p:nvPr/>
        </p:nvSpPr>
        <p:spPr>
          <a:xfrm flipH="1">
            <a:off x="8421480" y="539640"/>
            <a:ext cx="342720" cy="8618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cxnSp>
        <p:nvCxnSpPr>
          <p:cNvPr id="86" name="Google Shape;207;p18"/>
          <p:cNvCxnSpPr/>
          <p:nvPr/>
        </p:nvCxnSpPr>
        <p:spPr>
          <a:xfrm>
            <a:off x="-95040" y="4603680"/>
            <a:ext cx="309528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966240" y="1547640"/>
            <a:ext cx="3684240" cy="141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32080" y="999000"/>
            <a:ext cx="3145320" cy="314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50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0" name="Google Shape;212;p19"/>
          <p:cNvSpPr/>
          <p:nvPr/>
        </p:nvSpPr>
        <p:spPr>
          <a:xfrm rot="10800000">
            <a:off x="2700360" y="452628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91" name="Google Shape;213;p19"/>
          <p:cNvSpPr/>
          <p:nvPr/>
        </p:nvSpPr>
        <p:spPr>
          <a:xfrm>
            <a:off x="8380800" y="1244880"/>
            <a:ext cx="602280" cy="601200"/>
          </a:xfrm>
          <a:custGeom>
            <a:avLst/>
            <a:gdLst>
              <a:gd name="textAreaLeft" fmla="*/ 0 w 602280"/>
              <a:gd name="textAreaRight" fmla="*/ 602640 w 602280"/>
              <a:gd name="textAreaTop" fmla="*/ 0 h 601200"/>
              <a:gd name="textAreaBottom" fmla="*/ 601560 h 601200"/>
            </a:gdLst>
            <a:ahLst/>
            <a:cxnLst/>
            <a:rect l="textAreaLeft" t="textAreaTop" r="textAreaRight" b="textAreaBottom"/>
            <a:pathLst>
              <a:path w="32392" h="32316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52920" y="2530080"/>
            <a:ext cx="7238160" cy="8413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4192920" y="1771920"/>
            <a:ext cx="757800" cy="757800"/>
          </a:xfrm>
          <a:prstGeom prst="rect">
            <a:avLst/>
          </a:prstGeom>
          <a:solidFill>
            <a:schemeClr val="lt1"/>
          </a:solidFill>
          <a:ln w="9360">
            <a:solidFill>
              <a:srgbClr val="000000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95" name="Google Shape;18;p3"/>
          <p:cNvCxnSpPr/>
          <p:nvPr/>
        </p:nvCxnSpPr>
        <p:spPr>
          <a:xfrm>
            <a:off x="-43920" y="4603680"/>
            <a:ext cx="84621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96" name="Google Shape;19;p3"/>
          <p:cNvGrpSpPr/>
          <p:nvPr/>
        </p:nvGrpSpPr>
        <p:grpSpPr>
          <a:xfrm>
            <a:off x="6142320" y="4604040"/>
            <a:ext cx="2278440" cy="330120"/>
            <a:chOff x="6142320" y="4604040"/>
            <a:chExt cx="2278440" cy="330120"/>
          </a:xfrm>
        </p:grpSpPr>
        <p:sp>
          <p:nvSpPr>
            <p:cNvPr id="97" name="Google Shape;20;p3"/>
            <p:cNvSpPr/>
            <p:nvPr/>
          </p:nvSpPr>
          <p:spPr>
            <a:xfrm flipH="1">
              <a:off x="6141960" y="460404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8" name="Google Shape;21;p3"/>
            <p:cNvSpPr/>
            <p:nvPr/>
          </p:nvSpPr>
          <p:spPr>
            <a:xfrm flipH="1">
              <a:off x="6194520" y="466560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179080" y="815760"/>
            <a:ext cx="4785120" cy="8496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3" name="Google Shape;402;p31"/>
          <p:cNvSpPr/>
          <p:nvPr/>
        </p:nvSpPr>
        <p:spPr>
          <a:xfrm>
            <a:off x="3057480" y="3409200"/>
            <a:ext cx="3029040" cy="6152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chemeClr val="dk1"/>
                </a:solidFill>
                <a:latin typeface="arial"/>
                <a:ea typeface="arial"/>
              </a:rPr>
              <a:t>CREDITS: This presentation template was created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arial"/>
                <a:ea typeface="arial"/>
                <a:hlinkClick r:id="rId3"/>
              </a:rPr>
              <a:t>Slidesgo</a:t>
            </a:r>
            <a:r>
              <a:rPr lang="en" sz="1000" b="0" strike="noStrike" spc="-1">
                <a:solidFill>
                  <a:schemeClr val="dk1"/>
                </a:solidFill>
                <a:latin typeface="arial"/>
                <a:ea typeface="arial"/>
              </a:rPr>
              <a:t>, and includes icons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arial"/>
                <a:ea typeface="arial"/>
                <a:hlinkClick r:id="rId4"/>
              </a:rPr>
              <a:t>Flaticon</a:t>
            </a:r>
            <a:r>
              <a:rPr lang="en" sz="1000" b="1" strike="noStrike" spc="-1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lang="en" sz="1000" b="0" strike="noStrike" spc="-1">
                <a:solidFill>
                  <a:schemeClr val="dk1"/>
                </a:solidFill>
                <a:latin typeface="arial"/>
                <a:ea typeface="arial"/>
              </a:rPr>
              <a:t>and infographics &amp; images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arial"/>
                <a:ea typeface="arial"/>
                <a:hlinkClick r:id="rId5"/>
              </a:rPr>
              <a:t>Freepik</a:t>
            </a:r>
            <a:endParaRPr lang="en-US" sz="1000" b="0" strike="noStrike" spc="-1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254" name="Google Shape;403;p31"/>
          <p:cNvCxnSpPr/>
          <p:nvPr/>
        </p:nvCxnSpPr>
        <p:spPr>
          <a:xfrm>
            <a:off x="-47520" y="542160"/>
            <a:ext cx="879372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grpSp>
        <p:nvGrpSpPr>
          <p:cNvPr id="255" name="Google Shape;404;p31"/>
          <p:cNvGrpSpPr/>
          <p:nvPr/>
        </p:nvGrpSpPr>
        <p:grpSpPr>
          <a:xfrm>
            <a:off x="8421120" y="540000"/>
            <a:ext cx="330120" cy="2278440"/>
            <a:chOff x="8421120" y="540000"/>
            <a:chExt cx="330120" cy="2278440"/>
          </a:xfrm>
        </p:grpSpPr>
        <p:sp>
          <p:nvSpPr>
            <p:cNvPr id="256" name="Google Shape;405;p31"/>
            <p:cNvSpPr/>
            <p:nvPr/>
          </p:nvSpPr>
          <p:spPr>
            <a:xfrm rot="5400000" flipH="1">
              <a:off x="7446600" y="151416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7" name="Google Shape;406;p31"/>
            <p:cNvSpPr/>
            <p:nvPr/>
          </p:nvSpPr>
          <p:spPr>
            <a:xfrm rot="5400000" flipH="1">
              <a:off x="8351640" y="72324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567080" y="1411560"/>
            <a:ext cx="6009840" cy="10555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9" name="Google Shape;108;p9"/>
          <p:cNvSpPr/>
          <p:nvPr/>
        </p:nvSpPr>
        <p:spPr>
          <a:xfrm rot="5400000" flipH="1">
            <a:off x="982080" y="-62640"/>
            <a:ext cx="342720" cy="8618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cxnSp>
        <p:nvCxnSpPr>
          <p:cNvPr id="360" name="Google Shape;109;p9"/>
          <p:cNvCxnSpPr/>
          <p:nvPr/>
        </p:nvCxnSpPr>
        <p:spPr>
          <a:xfrm flipV="1">
            <a:off x="722160" y="-20160"/>
            <a:ext cx="360" cy="462420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gray-transmission-line-under-blue-sky-at-daytime-61121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ko/photo/546725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unrise-electric-pole-electricity-sky-overhead-power-line-wallpaper-themk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462;p38"/>
          <p:cNvGrpSpPr/>
          <p:nvPr/>
        </p:nvGrpSpPr>
        <p:grpSpPr>
          <a:xfrm>
            <a:off x="0" y="0"/>
            <a:ext cx="3414960" cy="2172600"/>
            <a:chOff x="0" y="0"/>
            <a:chExt cx="3414960" cy="2172600"/>
          </a:xfrm>
        </p:grpSpPr>
        <p:cxnSp>
          <p:nvCxnSpPr>
            <p:cNvPr id="366" name="Google Shape;463;p38"/>
            <p:cNvCxnSpPr/>
            <p:nvPr/>
          </p:nvCxnSpPr>
          <p:spPr>
            <a:xfrm>
              <a:off x="0" y="43992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67" name="Google Shape;464;p38"/>
            <p:cNvCxnSpPr/>
            <p:nvPr/>
          </p:nvCxnSpPr>
          <p:spPr>
            <a:xfrm>
              <a:off x="0" y="87444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68" name="Google Shape;465;p38"/>
            <p:cNvCxnSpPr/>
            <p:nvPr/>
          </p:nvCxnSpPr>
          <p:spPr>
            <a:xfrm>
              <a:off x="0" y="130896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69" name="Google Shape;466;p38"/>
            <p:cNvCxnSpPr/>
            <p:nvPr/>
          </p:nvCxnSpPr>
          <p:spPr>
            <a:xfrm>
              <a:off x="42876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70" name="Google Shape;467;p38"/>
            <p:cNvCxnSpPr/>
            <p:nvPr/>
          </p:nvCxnSpPr>
          <p:spPr>
            <a:xfrm>
              <a:off x="8578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71" name="Google Shape;468;p38"/>
            <p:cNvCxnSpPr/>
            <p:nvPr/>
          </p:nvCxnSpPr>
          <p:spPr>
            <a:xfrm>
              <a:off x="128124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72" name="Google Shape;469;p38"/>
            <p:cNvCxnSpPr/>
            <p:nvPr/>
          </p:nvCxnSpPr>
          <p:spPr>
            <a:xfrm>
              <a:off x="171036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73" name="Google Shape;470;p38"/>
            <p:cNvCxnSpPr/>
            <p:nvPr/>
          </p:nvCxnSpPr>
          <p:spPr>
            <a:xfrm>
              <a:off x="213372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74" name="Google Shape;471;p38"/>
            <p:cNvCxnSpPr/>
            <p:nvPr/>
          </p:nvCxnSpPr>
          <p:spPr>
            <a:xfrm>
              <a:off x="25624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75" name="Google Shape;472;p38"/>
            <p:cNvCxnSpPr/>
            <p:nvPr/>
          </p:nvCxnSpPr>
          <p:spPr>
            <a:xfrm>
              <a:off x="298620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76" name="Google Shape;473;p38"/>
            <p:cNvCxnSpPr/>
            <p:nvPr/>
          </p:nvCxnSpPr>
          <p:spPr>
            <a:xfrm>
              <a:off x="341496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77" name="Google Shape;474;p38"/>
            <p:cNvCxnSpPr/>
            <p:nvPr/>
          </p:nvCxnSpPr>
          <p:spPr>
            <a:xfrm>
              <a:off x="0" y="173808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78" name="Google Shape;475;p38"/>
            <p:cNvCxnSpPr/>
            <p:nvPr/>
          </p:nvCxnSpPr>
          <p:spPr>
            <a:xfrm>
              <a:off x="0" y="217260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2467080" y="1190520"/>
            <a:ext cx="4200120" cy="2276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1" strike="noStrike" spc="-1" dirty="0">
                <a:solidFill>
                  <a:schemeClr val="dk1"/>
                </a:solidFill>
                <a:latin typeface="Josefin Sans"/>
                <a:ea typeface="Josefin Sans"/>
              </a:rPr>
              <a:t>Transmission Line Fault Analysis</a:t>
            </a:r>
            <a:endParaRPr lang="fr-FR" sz="4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subTitle"/>
          </p:nvPr>
        </p:nvSpPr>
        <p:spPr>
          <a:xfrm>
            <a:off x="2467080" y="3505320"/>
            <a:ext cx="4200120" cy="447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i="1" strike="noStrike" spc="-1" dirty="0">
                <a:solidFill>
                  <a:schemeClr val="dk1"/>
                </a:solidFill>
                <a:highlight>
                  <a:srgbClr val="C0C0C0"/>
                </a:highlight>
                <a:latin typeface="Bahnschrift Light" panose="020B0502040204020203" pitchFamily="34" charset="0"/>
                <a:ea typeface="arial"/>
              </a:rPr>
              <a:t>A MATLAB-Based Simulation for Balanced and Unbalanced Fault Analysis</a:t>
            </a:r>
            <a:endParaRPr lang="en-US" sz="1600" b="0" i="1" strike="noStrike" spc="-1" dirty="0">
              <a:solidFill>
                <a:srgbClr val="000000"/>
              </a:solidFill>
              <a:highlight>
                <a:srgbClr val="C0C0C0"/>
              </a:highlight>
              <a:latin typeface="Bahnschrift Light" panose="020B0502040204020203" pitchFamily="34" charset="0"/>
            </a:endParaRPr>
          </a:p>
        </p:txBody>
      </p:sp>
      <p:sp>
        <p:nvSpPr>
          <p:cNvPr id="381" name="Google Shape;478;p38"/>
          <p:cNvSpPr/>
          <p:nvPr/>
        </p:nvSpPr>
        <p:spPr>
          <a:xfrm>
            <a:off x="8248680" y="3743280"/>
            <a:ext cx="342720" cy="866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433440" rIns="870823080" bIns="433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2" name="Google Shape;479;p38"/>
          <p:cNvSpPr/>
          <p:nvPr/>
        </p:nvSpPr>
        <p:spPr>
          <a:xfrm>
            <a:off x="420840" y="3248280"/>
            <a:ext cx="602280" cy="601200"/>
          </a:xfrm>
          <a:custGeom>
            <a:avLst/>
            <a:gdLst>
              <a:gd name="textAreaLeft" fmla="*/ 0 w 602280"/>
              <a:gd name="textAreaRight" fmla="*/ 602640 w 602280"/>
              <a:gd name="textAreaTop" fmla="*/ 0 h 601200"/>
              <a:gd name="textAreaBottom" fmla="*/ 601560 h 601200"/>
            </a:gdLst>
            <a:ahLst/>
            <a:cxnLst/>
            <a:rect l="textAreaLeft" t="textAreaTop" r="textAreaRight" b="textAreaBottom"/>
            <a:pathLst>
              <a:path w="32392" h="32316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83" name="Google Shape;480;p38"/>
          <p:cNvSpPr/>
          <p:nvPr/>
        </p:nvSpPr>
        <p:spPr>
          <a:xfrm>
            <a:off x="5493960" y="-41976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84" name="Google Shape;481;p38"/>
          <p:cNvGrpSpPr/>
          <p:nvPr/>
        </p:nvGrpSpPr>
        <p:grpSpPr>
          <a:xfrm>
            <a:off x="8012520" y="345600"/>
            <a:ext cx="817920" cy="813600"/>
            <a:chOff x="8012520" y="345600"/>
            <a:chExt cx="817920" cy="813600"/>
          </a:xfrm>
        </p:grpSpPr>
        <p:sp>
          <p:nvSpPr>
            <p:cNvPr id="385" name="Google Shape;482;p38"/>
            <p:cNvSpPr/>
            <p:nvPr/>
          </p:nvSpPr>
          <p:spPr>
            <a:xfrm>
              <a:off x="8069400" y="40032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86" name="Google Shape;483;p38"/>
            <p:cNvSpPr/>
            <p:nvPr/>
          </p:nvSpPr>
          <p:spPr>
            <a:xfrm>
              <a:off x="8012520" y="345600"/>
              <a:ext cx="817920" cy="813600"/>
            </a:xfrm>
            <a:prstGeom prst="pie">
              <a:avLst>
                <a:gd name="adj1" fmla="val 16037467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1026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3BB797FB-4E38-8578-DF6D-4B767FA7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74" y="10110"/>
            <a:ext cx="120432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66;p43"/>
          <p:cNvGrpSpPr/>
          <p:nvPr/>
        </p:nvGrpSpPr>
        <p:grpSpPr>
          <a:xfrm>
            <a:off x="5728680" y="0"/>
            <a:ext cx="3415320" cy="2172600"/>
            <a:chOff x="5728680" y="0"/>
            <a:chExt cx="3415320" cy="2172600"/>
          </a:xfrm>
        </p:grpSpPr>
        <p:cxnSp>
          <p:nvCxnSpPr>
            <p:cNvPr id="553" name="Google Shape;567;p43"/>
            <p:cNvCxnSpPr/>
            <p:nvPr/>
          </p:nvCxnSpPr>
          <p:spPr>
            <a:xfrm flipH="1">
              <a:off x="5728680" y="43992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54" name="Google Shape;568;p43"/>
            <p:cNvCxnSpPr/>
            <p:nvPr/>
          </p:nvCxnSpPr>
          <p:spPr>
            <a:xfrm flipH="1">
              <a:off x="5728680" y="87444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55" name="Google Shape;569;p43"/>
            <p:cNvCxnSpPr/>
            <p:nvPr/>
          </p:nvCxnSpPr>
          <p:spPr>
            <a:xfrm flipH="1">
              <a:off x="5728680" y="130896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56" name="Google Shape;570;p43"/>
            <p:cNvCxnSpPr/>
            <p:nvPr/>
          </p:nvCxnSpPr>
          <p:spPr>
            <a:xfrm>
              <a:off x="87148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57" name="Google Shape;571;p43"/>
            <p:cNvCxnSpPr/>
            <p:nvPr/>
          </p:nvCxnSpPr>
          <p:spPr>
            <a:xfrm>
              <a:off x="828576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58" name="Google Shape;572;p43"/>
            <p:cNvCxnSpPr/>
            <p:nvPr/>
          </p:nvCxnSpPr>
          <p:spPr>
            <a:xfrm>
              <a:off x="786240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59" name="Google Shape;573;p43"/>
            <p:cNvCxnSpPr/>
            <p:nvPr/>
          </p:nvCxnSpPr>
          <p:spPr>
            <a:xfrm>
              <a:off x="74332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60" name="Google Shape;574;p43"/>
            <p:cNvCxnSpPr/>
            <p:nvPr/>
          </p:nvCxnSpPr>
          <p:spPr>
            <a:xfrm>
              <a:off x="700992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61" name="Google Shape;575;p43"/>
            <p:cNvCxnSpPr/>
            <p:nvPr/>
          </p:nvCxnSpPr>
          <p:spPr>
            <a:xfrm>
              <a:off x="658116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62" name="Google Shape;576;p43"/>
            <p:cNvCxnSpPr/>
            <p:nvPr/>
          </p:nvCxnSpPr>
          <p:spPr>
            <a:xfrm>
              <a:off x="615744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63" name="Google Shape;577;p43"/>
            <p:cNvCxnSpPr/>
            <p:nvPr/>
          </p:nvCxnSpPr>
          <p:spPr>
            <a:xfrm>
              <a:off x="57286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64" name="Google Shape;578;p43"/>
            <p:cNvCxnSpPr/>
            <p:nvPr/>
          </p:nvCxnSpPr>
          <p:spPr>
            <a:xfrm flipH="1">
              <a:off x="5728680" y="173808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65" name="Google Shape;579;p43"/>
            <p:cNvCxnSpPr/>
            <p:nvPr/>
          </p:nvCxnSpPr>
          <p:spPr>
            <a:xfrm flipH="1">
              <a:off x="5728680" y="217260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922378" y="1658810"/>
            <a:ext cx="3001841" cy="21729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Josefin Sans"/>
                <a:ea typeface="Josefin Sans"/>
              </a:rPr>
              <a:t>Unbalanced fault analysis using symmetrical components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568" name="Google Shape;582;p43"/>
          <p:cNvGrpSpPr/>
          <p:nvPr/>
        </p:nvGrpSpPr>
        <p:grpSpPr>
          <a:xfrm>
            <a:off x="6936840" y="3937680"/>
            <a:ext cx="813600" cy="817920"/>
            <a:chOff x="6936840" y="3937680"/>
            <a:chExt cx="813600" cy="817920"/>
          </a:xfrm>
        </p:grpSpPr>
        <p:sp>
          <p:nvSpPr>
            <p:cNvPr id="569" name="Google Shape;583;p43"/>
            <p:cNvSpPr/>
            <p:nvPr/>
          </p:nvSpPr>
          <p:spPr>
            <a:xfrm flipH="1">
              <a:off x="6991200" y="399456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70" name="Google Shape;584;p43"/>
            <p:cNvSpPr/>
            <p:nvPr/>
          </p:nvSpPr>
          <p:spPr>
            <a:xfrm rot="5400000" flipH="1">
              <a:off x="6934680" y="393984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571" name="Google Shape;585;p43"/>
          <p:cNvGrpSpPr/>
          <p:nvPr/>
        </p:nvGrpSpPr>
        <p:grpSpPr>
          <a:xfrm>
            <a:off x="722520" y="2325240"/>
            <a:ext cx="330120" cy="2278440"/>
            <a:chOff x="722520" y="2325240"/>
            <a:chExt cx="330120" cy="2278440"/>
          </a:xfrm>
        </p:grpSpPr>
        <p:sp>
          <p:nvSpPr>
            <p:cNvPr id="572" name="Google Shape;586;p43"/>
            <p:cNvSpPr/>
            <p:nvPr/>
          </p:nvSpPr>
          <p:spPr>
            <a:xfrm rot="16200000" flipH="1">
              <a:off x="-251640" y="329940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3" name="Google Shape;587;p43"/>
            <p:cNvSpPr/>
            <p:nvPr/>
          </p:nvSpPr>
          <p:spPr>
            <a:xfrm rot="16200000" flipH="1">
              <a:off x="652680" y="421236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574" name="Google Shape;588;p43"/>
          <p:cNvSpPr/>
          <p:nvPr/>
        </p:nvSpPr>
        <p:spPr>
          <a:xfrm>
            <a:off x="8120160" y="2514600"/>
            <a:ext cx="602280" cy="601200"/>
          </a:xfrm>
          <a:custGeom>
            <a:avLst/>
            <a:gdLst>
              <a:gd name="textAreaLeft" fmla="*/ 0 w 602280"/>
              <a:gd name="textAreaRight" fmla="*/ 602640 w 602280"/>
              <a:gd name="textAreaTop" fmla="*/ 0 h 601200"/>
              <a:gd name="textAreaBottom" fmla="*/ 601560 h 601200"/>
            </a:gdLst>
            <a:ahLst/>
            <a:cxnLst/>
            <a:rect l="textAreaLeft" t="textAreaTop" r="textAreaRight" b="textAreaBottom"/>
            <a:pathLst>
              <a:path w="32392" h="32316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75" name="Google Shape;589;p43"/>
          <p:cNvSpPr/>
          <p:nvPr/>
        </p:nvSpPr>
        <p:spPr>
          <a:xfrm rot="10800000">
            <a:off x="2014200" y="430848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819C7-FC25-9F3F-A27D-625E76FB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219" y="1224546"/>
            <a:ext cx="5202922" cy="3566783"/>
          </a:xfrm>
          <a:prstGeom prst="rect">
            <a:avLst/>
          </a:prstGeom>
        </p:spPr>
      </p:pic>
      <p:pic>
        <p:nvPicPr>
          <p:cNvPr id="4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DE1A2416-2854-5A36-1A2B-D940A3B7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74" y="10110"/>
            <a:ext cx="120432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66FB-1BF4-DE6A-777C-8DFD67AE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>
            <a:extLst>
              <a:ext uri="{FF2B5EF4-FFF2-40B4-BE49-F238E27FC236}">
                <a16:creationId xmlns:a16="http://schemas.microsoft.com/office/drawing/2014/main" id="{7858977C-F123-9F2E-D499-343B0FF4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01" y="1001485"/>
            <a:ext cx="2822900" cy="1868195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Josefin Sans"/>
                <a:ea typeface="Josefin Sans"/>
              </a:rPr>
              <a:t>Unbalanced fault analysis using symmetrical components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571" name="Google Shape;585;p43">
            <a:extLst>
              <a:ext uri="{FF2B5EF4-FFF2-40B4-BE49-F238E27FC236}">
                <a16:creationId xmlns:a16="http://schemas.microsoft.com/office/drawing/2014/main" id="{08F0FE80-82FB-3805-A466-828FE3494D94}"/>
              </a:ext>
            </a:extLst>
          </p:cNvPr>
          <p:cNvGrpSpPr/>
          <p:nvPr/>
        </p:nvGrpSpPr>
        <p:grpSpPr>
          <a:xfrm>
            <a:off x="722520" y="2325240"/>
            <a:ext cx="330120" cy="2278440"/>
            <a:chOff x="722520" y="2325240"/>
            <a:chExt cx="330120" cy="2278440"/>
          </a:xfrm>
        </p:grpSpPr>
        <p:sp>
          <p:nvSpPr>
            <p:cNvPr id="572" name="Google Shape;586;p43">
              <a:extLst>
                <a:ext uri="{FF2B5EF4-FFF2-40B4-BE49-F238E27FC236}">
                  <a16:creationId xmlns:a16="http://schemas.microsoft.com/office/drawing/2014/main" id="{FAEB1414-F148-CDE5-0728-614E34E0B13F}"/>
                </a:ext>
              </a:extLst>
            </p:cNvPr>
            <p:cNvSpPr/>
            <p:nvPr/>
          </p:nvSpPr>
          <p:spPr>
            <a:xfrm rot="16200000" flipH="1">
              <a:off x="-251640" y="329940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3" name="Google Shape;587;p43">
              <a:extLst>
                <a:ext uri="{FF2B5EF4-FFF2-40B4-BE49-F238E27FC236}">
                  <a16:creationId xmlns:a16="http://schemas.microsoft.com/office/drawing/2014/main" id="{F0177062-AA11-E733-42A5-B3D0A205BBA3}"/>
                </a:ext>
              </a:extLst>
            </p:cNvPr>
            <p:cNvSpPr/>
            <p:nvPr/>
          </p:nvSpPr>
          <p:spPr>
            <a:xfrm rot="16200000" flipH="1">
              <a:off x="652680" y="421236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575" name="Google Shape;589;p43">
            <a:extLst>
              <a:ext uri="{FF2B5EF4-FFF2-40B4-BE49-F238E27FC236}">
                <a16:creationId xmlns:a16="http://schemas.microsoft.com/office/drawing/2014/main" id="{7C901DC6-8544-FAC1-2814-EBCA905A86F1}"/>
              </a:ext>
            </a:extLst>
          </p:cNvPr>
          <p:cNvSpPr/>
          <p:nvPr/>
        </p:nvSpPr>
        <p:spPr>
          <a:xfrm rot="10800000">
            <a:off x="2014200" y="430848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FB212-4D11-0CBE-9A4C-73555FC2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74" y="782270"/>
            <a:ext cx="3845640" cy="186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C1B5E-2D06-89BA-BB77-7284E923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21" y="2869680"/>
            <a:ext cx="3845639" cy="194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385D6-9076-3E06-EDE4-1649FFC4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041" y="2868420"/>
            <a:ext cx="4020227" cy="1944566"/>
          </a:xfrm>
          <a:prstGeom prst="rect">
            <a:avLst/>
          </a:prstGeom>
        </p:spPr>
      </p:pic>
      <p:pic>
        <p:nvPicPr>
          <p:cNvPr id="9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B715B1DA-1212-B25E-0EAC-9344A5D9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74" y="10110"/>
            <a:ext cx="120432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16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9A7E4-4B6C-104F-EF69-1C8C1BE0A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>
            <a:extLst>
              <a:ext uri="{FF2B5EF4-FFF2-40B4-BE49-F238E27FC236}">
                <a16:creationId xmlns:a16="http://schemas.microsoft.com/office/drawing/2014/main" id="{8EEBF844-1CDF-3DDD-F290-4AB93756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01" y="1001485"/>
            <a:ext cx="2822900" cy="1077481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Josefin Sans"/>
                <a:ea typeface="Josefin Sans"/>
              </a:rPr>
              <a:t>Unbalanced fault analysis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571" name="Google Shape;585;p43">
            <a:extLst>
              <a:ext uri="{FF2B5EF4-FFF2-40B4-BE49-F238E27FC236}">
                <a16:creationId xmlns:a16="http://schemas.microsoft.com/office/drawing/2014/main" id="{2520BC4C-DD1D-8934-D061-D22A0AF46698}"/>
              </a:ext>
            </a:extLst>
          </p:cNvPr>
          <p:cNvGrpSpPr/>
          <p:nvPr/>
        </p:nvGrpSpPr>
        <p:grpSpPr>
          <a:xfrm>
            <a:off x="722520" y="2325240"/>
            <a:ext cx="330120" cy="2278440"/>
            <a:chOff x="722520" y="2325240"/>
            <a:chExt cx="330120" cy="2278440"/>
          </a:xfrm>
        </p:grpSpPr>
        <p:sp>
          <p:nvSpPr>
            <p:cNvPr id="572" name="Google Shape;586;p43">
              <a:extLst>
                <a:ext uri="{FF2B5EF4-FFF2-40B4-BE49-F238E27FC236}">
                  <a16:creationId xmlns:a16="http://schemas.microsoft.com/office/drawing/2014/main" id="{00148DD1-CCC3-8E04-DE18-195596FC8873}"/>
                </a:ext>
              </a:extLst>
            </p:cNvPr>
            <p:cNvSpPr/>
            <p:nvPr/>
          </p:nvSpPr>
          <p:spPr>
            <a:xfrm rot="16200000" flipH="1">
              <a:off x="-251640" y="329940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3" name="Google Shape;587;p43">
              <a:extLst>
                <a:ext uri="{FF2B5EF4-FFF2-40B4-BE49-F238E27FC236}">
                  <a16:creationId xmlns:a16="http://schemas.microsoft.com/office/drawing/2014/main" id="{CDE943E2-2DFA-7482-FF43-CEBAAA582D13}"/>
                </a:ext>
              </a:extLst>
            </p:cNvPr>
            <p:cNvSpPr/>
            <p:nvPr/>
          </p:nvSpPr>
          <p:spPr>
            <a:xfrm rot="16200000" flipH="1">
              <a:off x="652680" y="421236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575" name="Google Shape;589;p43">
            <a:extLst>
              <a:ext uri="{FF2B5EF4-FFF2-40B4-BE49-F238E27FC236}">
                <a16:creationId xmlns:a16="http://schemas.microsoft.com/office/drawing/2014/main" id="{5341A498-C0E8-76E6-53E2-C998B4AD0391}"/>
              </a:ext>
            </a:extLst>
          </p:cNvPr>
          <p:cNvSpPr/>
          <p:nvPr/>
        </p:nvSpPr>
        <p:spPr>
          <a:xfrm rot="10800000">
            <a:off x="2014200" y="430848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7BA6C-1023-60FD-3E84-6B61E649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54" y="843091"/>
            <a:ext cx="5337175" cy="42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17;p41"/>
          <p:cNvGrpSpPr/>
          <p:nvPr/>
        </p:nvGrpSpPr>
        <p:grpSpPr>
          <a:xfrm>
            <a:off x="315360" y="343440"/>
            <a:ext cx="813600" cy="817920"/>
            <a:chOff x="315360" y="343440"/>
            <a:chExt cx="813600" cy="817920"/>
          </a:xfrm>
        </p:grpSpPr>
        <p:sp>
          <p:nvSpPr>
            <p:cNvPr id="577" name="Google Shape;518;p41"/>
            <p:cNvSpPr/>
            <p:nvPr/>
          </p:nvSpPr>
          <p:spPr>
            <a:xfrm flipH="1">
              <a:off x="369720" y="40032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78" name="Google Shape;519;p41"/>
            <p:cNvSpPr/>
            <p:nvPr/>
          </p:nvSpPr>
          <p:spPr>
            <a:xfrm rot="5400000" flipH="1">
              <a:off x="312840" y="34560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579" name="Google Shape;520;p41"/>
          <p:cNvGrpSpPr/>
          <p:nvPr/>
        </p:nvGrpSpPr>
        <p:grpSpPr>
          <a:xfrm>
            <a:off x="5728320" y="2968920"/>
            <a:ext cx="3415320" cy="2174400"/>
            <a:chOff x="5728320" y="2968920"/>
            <a:chExt cx="3415320" cy="2174400"/>
          </a:xfrm>
        </p:grpSpPr>
        <p:cxnSp>
          <p:nvCxnSpPr>
            <p:cNvPr id="580" name="Google Shape;521;p41"/>
            <p:cNvCxnSpPr/>
            <p:nvPr/>
          </p:nvCxnSpPr>
          <p:spPr>
            <a:xfrm>
              <a:off x="5728680" y="341064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81" name="Google Shape;522;p41"/>
            <p:cNvCxnSpPr/>
            <p:nvPr/>
          </p:nvCxnSpPr>
          <p:spPr>
            <a:xfrm>
              <a:off x="5728680" y="384516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82" name="Google Shape;523;p41"/>
            <p:cNvCxnSpPr/>
            <p:nvPr/>
          </p:nvCxnSpPr>
          <p:spPr>
            <a:xfrm>
              <a:off x="5728680" y="427968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83" name="Google Shape;524;p41"/>
            <p:cNvCxnSpPr/>
            <p:nvPr/>
          </p:nvCxnSpPr>
          <p:spPr>
            <a:xfrm>
              <a:off x="615744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84" name="Google Shape;525;p41"/>
            <p:cNvCxnSpPr/>
            <p:nvPr/>
          </p:nvCxnSpPr>
          <p:spPr>
            <a:xfrm>
              <a:off x="658656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85" name="Google Shape;526;p41"/>
            <p:cNvCxnSpPr/>
            <p:nvPr/>
          </p:nvCxnSpPr>
          <p:spPr>
            <a:xfrm>
              <a:off x="700992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86" name="Google Shape;527;p41"/>
            <p:cNvCxnSpPr/>
            <p:nvPr/>
          </p:nvCxnSpPr>
          <p:spPr>
            <a:xfrm>
              <a:off x="743904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87" name="Google Shape;528;p41"/>
            <p:cNvCxnSpPr/>
            <p:nvPr/>
          </p:nvCxnSpPr>
          <p:spPr>
            <a:xfrm>
              <a:off x="786240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88" name="Google Shape;529;p41"/>
            <p:cNvCxnSpPr/>
            <p:nvPr/>
          </p:nvCxnSpPr>
          <p:spPr>
            <a:xfrm>
              <a:off x="829152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89" name="Google Shape;530;p41"/>
            <p:cNvCxnSpPr/>
            <p:nvPr/>
          </p:nvCxnSpPr>
          <p:spPr>
            <a:xfrm>
              <a:off x="87148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90" name="Google Shape;531;p41"/>
            <p:cNvCxnSpPr/>
            <p:nvPr/>
          </p:nvCxnSpPr>
          <p:spPr>
            <a:xfrm>
              <a:off x="572832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91" name="Google Shape;532;p41"/>
            <p:cNvCxnSpPr/>
            <p:nvPr/>
          </p:nvCxnSpPr>
          <p:spPr>
            <a:xfrm>
              <a:off x="5728680" y="470880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92" name="Google Shape;533;p41"/>
            <p:cNvCxnSpPr/>
            <p:nvPr/>
          </p:nvCxnSpPr>
          <p:spPr>
            <a:xfrm>
              <a:off x="5728680" y="2968920"/>
              <a:ext cx="341532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593" name="Google Shape;534;p41"/>
          <p:cNvSpPr/>
          <p:nvPr/>
        </p:nvSpPr>
        <p:spPr>
          <a:xfrm>
            <a:off x="4339080" y="-27036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1314360" y="1752480"/>
            <a:ext cx="6552720" cy="10188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MATLAB implementation for fault simulation</a:t>
            </a:r>
            <a:endParaRPr lang="fr-FR" sz="5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subTitle"/>
          </p:nvPr>
        </p:nvSpPr>
        <p:spPr>
          <a:xfrm>
            <a:off x="1314360" y="2590920"/>
            <a:ext cx="6552720" cy="12380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rmAutofit lnSpcReduction="1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strike="noStrike" spc="-1" dirty="0">
                <a:solidFill>
                  <a:schemeClr val="dk1"/>
                </a:solidFill>
                <a:latin typeface="arial"/>
                <a:ea typeface="arial"/>
              </a:rPr>
              <a:t>The </a:t>
            </a:r>
            <a:r>
              <a:rPr lang="en" sz="1500" b="1" strike="noStrike" spc="-1" dirty="0">
                <a:solidFill>
                  <a:schemeClr val="dk1"/>
                </a:solidFill>
                <a:latin typeface="arial"/>
                <a:ea typeface="arial"/>
              </a:rPr>
              <a:t>MATLAB</a:t>
            </a:r>
            <a:r>
              <a:rPr lang="en" sz="1500" b="0" strike="noStrike" spc="-1" dirty="0">
                <a:solidFill>
                  <a:schemeClr val="dk1"/>
                </a:solidFill>
                <a:latin typeface="arial"/>
                <a:ea typeface="arial"/>
              </a:rPr>
              <a:t> implementation allows users to input system parameters easily. The app calculates </a:t>
            </a:r>
            <a:r>
              <a:rPr lang="en" sz="1500" b="1" strike="noStrike" spc="-1" dirty="0">
                <a:solidFill>
                  <a:schemeClr val="dk1"/>
                </a:solidFill>
                <a:latin typeface="arial"/>
                <a:ea typeface="arial"/>
              </a:rPr>
              <a:t>fault currents </a:t>
            </a:r>
            <a:r>
              <a:rPr lang="en" sz="1500" b="0" strike="noStrike" spc="-1" dirty="0">
                <a:solidFill>
                  <a:schemeClr val="dk1"/>
                </a:solidFill>
                <a:latin typeface="arial"/>
                <a:ea typeface="arial"/>
              </a:rPr>
              <a:t>and </a:t>
            </a:r>
            <a:r>
              <a:rPr lang="en" sz="1500" b="1" strike="noStrike" spc="-1" dirty="0">
                <a:solidFill>
                  <a:schemeClr val="dk1"/>
                </a:solidFill>
                <a:latin typeface="arial"/>
                <a:ea typeface="arial"/>
              </a:rPr>
              <a:t>fault power </a:t>
            </a:r>
            <a:r>
              <a:rPr lang="en" sz="1500" b="0" strike="noStrike" spc="-1" dirty="0">
                <a:solidFill>
                  <a:schemeClr val="dk1"/>
                </a:solidFill>
                <a:latin typeface="arial"/>
                <a:ea typeface="arial"/>
              </a:rPr>
              <a:t>based on selected fault types and displays results visually via a fault 		</a:t>
            </a:r>
            <a:r>
              <a:rPr lang="en" sz="1500" b="1" strike="noStrike" spc="-1" dirty="0">
                <a:solidFill>
                  <a:schemeClr val="dk1"/>
                </a:solidFill>
                <a:latin typeface="arial"/>
                <a:ea typeface="arial"/>
              </a:rPr>
              <a:t>current vs time </a:t>
            </a:r>
            <a:r>
              <a:rPr lang="en" sz="1500" b="0" strike="noStrike" spc="-1" dirty="0">
                <a:solidFill>
                  <a:schemeClr val="dk1"/>
                </a:solidFill>
                <a:latin typeface="arial"/>
                <a:ea typeface="arial"/>
              </a:rPr>
              <a:t>graph, enhancing the understanding of fault behavior over time.</a:t>
            </a:r>
            <a:endParaRPr lang="en-US" sz="15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2AFCA-0DC9-8D5E-50D4-DEA6BFDFB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0" y="515578"/>
            <a:ext cx="4206124" cy="3873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A2DB5-F71B-F519-D4BA-29577715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44" y="515578"/>
            <a:ext cx="4606001" cy="38730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F45E8-7844-2145-92DC-DAF10AC79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B5FF5-33EA-6DCB-207D-B77F90C09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85" y="0"/>
            <a:ext cx="6867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1B88B-A5D7-302A-8A34-5F7A76527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0D22A-DB8B-26E7-370F-1E52DF08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191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44C9E-430C-A614-9CF3-0DC82ED8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258" y="1298046"/>
            <a:ext cx="3966752" cy="254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6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566;p43"/>
          <p:cNvGrpSpPr/>
          <p:nvPr/>
        </p:nvGrpSpPr>
        <p:grpSpPr>
          <a:xfrm>
            <a:off x="5728680" y="0"/>
            <a:ext cx="3415320" cy="2172600"/>
            <a:chOff x="5728680" y="0"/>
            <a:chExt cx="3415320" cy="2172600"/>
          </a:xfrm>
        </p:grpSpPr>
        <p:cxnSp>
          <p:nvCxnSpPr>
            <p:cNvPr id="388" name="Google Shape;567;p43"/>
            <p:cNvCxnSpPr/>
            <p:nvPr/>
          </p:nvCxnSpPr>
          <p:spPr>
            <a:xfrm flipH="1">
              <a:off x="5728680" y="43992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89" name="Google Shape;568;p43"/>
            <p:cNvCxnSpPr/>
            <p:nvPr/>
          </p:nvCxnSpPr>
          <p:spPr>
            <a:xfrm flipH="1">
              <a:off x="5728680" y="87444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0" name="Google Shape;569;p43"/>
            <p:cNvCxnSpPr/>
            <p:nvPr/>
          </p:nvCxnSpPr>
          <p:spPr>
            <a:xfrm flipH="1">
              <a:off x="5728680" y="130896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1" name="Google Shape;570;p43"/>
            <p:cNvCxnSpPr/>
            <p:nvPr/>
          </p:nvCxnSpPr>
          <p:spPr>
            <a:xfrm>
              <a:off x="87148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2" name="Google Shape;571;p43"/>
            <p:cNvCxnSpPr/>
            <p:nvPr/>
          </p:nvCxnSpPr>
          <p:spPr>
            <a:xfrm>
              <a:off x="828576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3" name="Google Shape;572;p43"/>
            <p:cNvCxnSpPr/>
            <p:nvPr/>
          </p:nvCxnSpPr>
          <p:spPr>
            <a:xfrm>
              <a:off x="786240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4" name="Google Shape;573;p43"/>
            <p:cNvCxnSpPr/>
            <p:nvPr/>
          </p:nvCxnSpPr>
          <p:spPr>
            <a:xfrm>
              <a:off x="74332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5" name="Google Shape;574;p43"/>
            <p:cNvCxnSpPr/>
            <p:nvPr/>
          </p:nvCxnSpPr>
          <p:spPr>
            <a:xfrm>
              <a:off x="700992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6" name="Google Shape;575;p43"/>
            <p:cNvCxnSpPr/>
            <p:nvPr/>
          </p:nvCxnSpPr>
          <p:spPr>
            <a:xfrm>
              <a:off x="658116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7" name="Google Shape;576;p43"/>
            <p:cNvCxnSpPr/>
            <p:nvPr/>
          </p:nvCxnSpPr>
          <p:spPr>
            <a:xfrm>
              <a:off x="615744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8" name="Google Shape;577;p43"/>
            <p:cNvCxnSpPr/>
            <p:nvPr/>
          </p:nvCxnSpPr>
          <p:spPr>
            <a:xfrm>
              <a:off x="57286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399" name="Google Shape;578;p43"/>
            <p:cNvCxnSpPr/>
            <p:nvPr/>
          </p:nvCxnSpPr>
          <p:spPr>
            <a:xfrm flipH="1">
              <a:off x="5728680" y="173808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00" name="Google Shape;579;p43"/>
            <p:cNvCxnSpPr/>
            <p:nvPr/>
          </p:nvCxnSpPr>
          <p:spPr>
            <a:xfrm flipH="1">
              <a:off x="5728680" y="217260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571760" y="1409760"/>
            <a:ext cx="6009840" cy="10569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Introduction to Fault Analysis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ubTitle"/>
          </p:nvPr>
        </p:nvSpPr>
        <p:spPr>
          <a:xfrm>
            <a:off x="1571760" y="2305080"/>
            <a:ext cx="6009840" cy="142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strike="noStrike" spc="-1" dirty="0">
                <a:solidFill>
                  <a:schemeClr val="dk1"/>
                </a:solidFill>
                <a:latin typeface="arial"/>
                <a:ea typeface="arial"/>
              </a:rPr>
              <a:t>Fault analysis is crucial in power systems to ensure reliability and safety. It involves understanding how faults like short circuits affect operations.</a:t>
            </a:r>
            <a:endParaRPr lang="en-US" sz="15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403" name="Google Shape;582;p43"/>
          <p:cNvGrpSpPr/>
          <p:nvPr/>
        </p:nvGrpSpPr>
        <p:grpSpPr>
          <a:xfrm>
            <a:off x="6936840" y="3937680"/>
            <a:ext cx="813600" cy="817920"/>
            <a:chOff x="6936840" y="3937680"/>
            <a:chExt cx="813600" cy="817920"/>
          </a:xfrm>
        </p:grpSpPr>
        <p:sp>
          <p:nvSpPr>
            <p:cNvPr id="404" name="Google Shape;583;p43"/>
            <p:cNvSpPr/>
            <p:nvPr/>
          </p:nvSpPr>
          <p:spPr>
            <a:xfrm flipH="1">
              <a:off x="6991200" y="399456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05" name="Google Shape;584;p43"/>
            <p:cNvSpPr/>
            <p:nvPr/>
          </p:nvSpPr>
          <p:spPr>
            <a:xfrm rot="5400000" flipH="1">
              <a:off x="6934680" y="393984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06" name="Google Shape;585;p43"/>
          <p:cNvGrpSpPr/>
          <p:nvPr/>
        </p:nvGrpSpPr>
        <p:grpSpPr>
          <a:xfrm>
            <a:off x="722520" y="2325240"/>
            <a:ext cx="330120" cy="2278440"/>
            <a:chOff x="722520" y="2325240"/>
            <a:chExt cx="330120" cy="2278440"/>
          </a:xfrm>
        </p:grpSpPr>
        <p:sp>
          <p:nvSpPr>
            <p:cNvPr id="407" name="Google Shape;586;p43"/>
            <p:cNvSpPr/>
            <p:nvPr/>
          </p:nvSpPr>
          <p:spPr>
            <a:xfrm rot="16200000" flipH="1">
              <a:off x="-251640" y="329940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08" name="Google Shape;587;p43"/>
            <p:cNvSpPr/>
            <p:nvPr/>
          </p:nvSpPr>
          <p:spPr>
            <a:xfrm rot="16200000" flipH="1">
              <a:off x="652680" y="421236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09" name="Google Shape;588;p43"/>
          <p:cNvSpPr/>
          <p:nvPr/>
        </p:nvSpPr>
        <p:spPr>
          <a:xfrm>
            <a:off x="8120160" y="2514600"/>
            <a:ext cx="602280" cy="601200"/>
          </a:xfrm>
          <a:custGeom>
            <a:avLst/>
            <a:gdLst>
              <a:gd name="textAreaLeft" fmla="*/ 0 w 602280"/>
              <a:gd name="textAreaRight" fmla="*/ 602640 w 602280"/>
              <a:gd name="textAreaTop" fmla="*/ 0 h 601200"/>
              <a:gd name="textAreaBottom" fmla="*/ 601560 h 601200"/>
            </a:gdLst>
            <a:ahLst/>
            <a:cxnLst/>
            <a:rect l="textAreaLeft" t="textAreaTop" r="textAreaRight" b="textAreaBottom"/>
            <a:pathLst>
              <a:path w="32392" h="32316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10" name="Google Shape;589;p43"/>
          <p:cNvSpPr/>
          <p:nvPr/>
        </p:nvSpPr>
        <p:spPr>
          <a:xfrm rot="10800000">
            <a:off x="2014200" y="430848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722;p49"/>
          <p:cNvGrpSpPr/>
          <p:nvPr/>
        </p:nvGrpSpPr>
        <p:grpSpPr>
          <a:xfrm>
            <a:off x="5728680" y="2970360"/>
            <a:ext cx="3415320" cy="2172960"/>
            <a:chOff x="5728680" y="2970360"/>
            <a:chExt cx="3415320" cy="2172960"/>
          </a:xfrm>
        </p:grpSpPr>
        <p:cxnSp>
          <p:nvCxnSpPr>
            <p:cNvPr id="412" name="Google Shape;723;p49"/>
            <p:cNvCxnSpPr/>
            <p:nvPr/>
          </p:nvCxnSpPr>
          <p:spPr>
            <a:xfrm flipH="1">
              <a:off x="5728680" y="341064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13" name="Google Shape;724;p49"/>
            <p:cNvCxnSpPr/>
            <p:nvPr/>
          </p:nvCxnSpPr>
          <p:spPr>
            <a:xfrm flipH="1">
              <a:off x="5728680" y="384516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14" name="Google Shape;725;p49"/>
            <p:cNvCxnSpPr/>
            <p:nvPr/>
          </p:nvCxnSpPr>
          <p:spPr>
            <a:xfrm flipH="1">
              <a:off x="5728680" y="427968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15" name="Google Shape;726;p49"/>
            <p:cNvCxnSpPr/>
            <p:nvPr/>
          </p:nvCxnSpPr>
          <p:spPr>
            <a:xfrm>
              <a:off x="87148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16" name="Google Shape;727;p49"/>
            <p:cNvCxnSpPr/>
            <p:nvPr/>
          </p:nvCxnSpPr>
          <p:spPr>
            <a:xfrm>
              <a:off x="828576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17" name="Google Shape;728;p49"/>
            <p:cNvCxnSpPr/>
            <p:nvPr/>
          </p:nvCxnSpPr>
          <p:spPr>
            <a:xfrm>
              <a:off x="786240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18" name="Google Shape;729;p49"/>
            <p:cNvCxnSpPr/>
            <p:nvPr/>
          </p:nvCxnSpPr>
          <p:spPr>
            <a:xfrm>
              <a:off x="74332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19" name="Google Shape;730;p49"/>
            <p:cNvCxnSpPr/>
            <p:nvPr/>
          </p:nvCxnSpPr>
          <p:spPr>
            <a:xfrm>
              <a:off x="700992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20" name="Google Shape;731;p49"/>
            <p:cNvCxnSpPr/>
            <p:nvPr/>
          </p:nvCxnSpPr>
          <p:spPr>
            <a:xfrm>
              <a:off x="658116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21" name="Google Shape;732;p49"/>
            <p:cNvCxnSpPr/>
            <p:nvPr/>
          </p:nvCxnSpPr>
          <p:spPr>
            <a:xfrm>
              <a:off x="615744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22" name="Google Shape;733;p49"/>
            <p:cNvCxnSpPr/>
            <p:nvPr/>
          </p:nvCxnSpPr>
          <p:spPr>
            <a:xfrm>
              <a:off x="57286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23" name="Google Shape;734;p49"/>
            <p:cNvCxnSpPr/>
            <p:nvPr/>
          </p:nvCxnSpPr>
          <p:spPr>
            <a:xfrm flipH="1">
              <a:off x="5728680" y="470880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24" name="Google Shape;735;p49"/>
            <p:cNvCxnSpPr/>
            <p:nvPr/>
          </p:nvCxnSpPr>
          <p:spPr>
            <a:xfrm flipH="1">
              <a:off x="5728680" y="297612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grpSp>
        <p:nvGrpSpPr>
          <p:cNvPr id="425" name="Google Shape;736;p49"/>
          <p:cNvGrpSpPr/>
          <p:nvPr/>
        </p:nvGrpSpPr>
        <p:grpSpPr>
          <a:xfrm>
            <a:off x="1748160" y="3992760"/>
            <a:ext cx="813600" cy="817920"/>
            <a:chOff x="1748160" y="3992760"/>
            <a:chExt cx="813600" cy="817920"/>
          </a:xfrm>
        </p:grpSpPr>
        <p:sp>
          <p:nvSpPr>
            <p:cNvPr id="426" name="Google Shape;737;p49"/>
            <p:cNvSpPr/>
            <p:nvPr/>
          </p:nvSpPr>
          <p:spPr>
            <a:xfrm flipH="1">
              <a:off x="1802160" y="404928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27" name="Google Shape;738;p49"/>
            <p:cNvSpPr/>
            <p:nvPr/>
          </p:nvSpPr>
          <p:spPr>
            <a:xfrm rot="5400000" flipH="1">
              <a:off x="1746000" y="399492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28" name="Google Shape;739;p49"/>
          <p:cNvGrpSpPr/>
          <p:nvPr/>
        </p:nvGrpSpPr>
        <p:grpSpPr>
          <a:xfrm>
            <a:off x="6142320" y="543960"/>
            <a:ext cx="2278440" cy="330120"/>
            <a:chOff x="6142320" y="543960"/>
            <a:chExt cx="2278440" cy="330120"/>
          </a:xfrm>
        </p:grpSpPr>
        <p:sp>
          <p:nvSpPr>
            <p:cNvPr id="429" name="Google Shape;740;p49"/>
            <p:cNvSpPr/>
            <p:nvPr/>
          </p:nvSpPr>
          <p:spPr>
            <a:xfrm flipH="1">
              <a:off x="6141960" y="54396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0" name="Google Shape;741;p49"/>
            <p:cNvSpPr/>
            <p:nvPr/>
          </p:nvSpPr>
          <p:spPr>
            <a:xfrm flipH="1">
              <a:off x="6194520" y="60552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31" name="Google Shape;742;p49"/>
          <p:cNvSpPr/>
          <p:nvPr/>
        </p:nvSpPr>
        <p:spPr>
          <a:xfrm>
            <a:off x="552600" y="542880"/>
            <a:ext cx="342720" cy="866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433440" rIns="870823080" bIns="433440" anchor="t">
            <a:normAutofit fontScale="250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432" name="Google Shape;743;p49"/>
          <p:cNvCxnSpPr/>
          <p:nvPr/>
        </p:nvCxnSpPr>
        <p:spPr>
          <a:xfrm>
            <a:off x="-68400" y="539280"/>
            <a:ext cx="849960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433" name="Google Shape;744;p49"/>
          <p:cNvSpPr/>
          <p:nvPr/>
        </p:nvSpPr>
        <p:spPr>
          <a:xfrm>
            <a:off x="7544520" y="1621800"/>
            <a:ext cx="602280" cy="601200"/>
          </a:xfrm>
          <a:custGeom>
            <a:avLst/>
            <a:gdLst>
              <a:gd name="textAreaLeft" fmla="*/ 0 w 602280"/>
              <a:gd name="textAreaRight" fmla="*/ 602640 w 602280"/>
              <a:gd name="textAreaTop" fmla="*/ 0 h 601200"/>
              <a:gd name="textAreaBottom" fmla="*/ 601560 h 601200"/>
            </a:gdLst>
            <a:ahLst/>
            <a:cxnLst/>
            <a:rect l="textAreaLeft" t="textAreaTop" r="textAreaRight" b="textAreaBottom"/>
            <a:pathLst>
              <a:path w="32392" h="32316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34" name="Google Shape;745;p49"/>
          <p:cNvSpPr/>
          <p:nvPr/>
        </p:nvSpPr>
        <p:spPr>
          <a:xfrm rot="16200000">
            <a:off x="-339120" y="287424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3238560" y="2381400"/>
            <a:ext cx="5486040" cy="14569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Fault Analysis</a:t>
            </a:r>
            <a:endParaRPr lang="fr-FR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title"/>
          </p:nvPr>
        </p:nvSpPr>
        <p:spPr>
          <a:xfrm>
            <a:off x="3362400" y="1542960"/>
            <a:ext cx="761760" cy="761760"/>
          </a:xfrm>
          <a:prstGeom prst="rect">
            <a:avLst/>
          </a:prstGeom>
          <a:solidFill>
            <a:schemeClr val="lt1"/>
          </a:solidFill>
          <a:ln w="9360">
            <a:solidFill>
              <a:srgbClr val="000000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01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43C85EE8-2997-B0CD-B2F9-9935C7A2F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74" y="10110"/>
            <a:ext cx="120432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839;p54"/>
          <p:cNvGrpSpPr/>
          <p:nvPr/>
        </p:nvGrpSpPr>
        <p:grpSpPr>
          <a:xfrm>
            <a:off x="5728680" y="2970360"/>
            <a:ext cx="3415320" cy="2172960"/>
            <a:chOff x="5728680" y="2970360"/>
            <a:chExt cx="3415320" cy="2172960"/>
          </a:xfrm>
        </p:grpSpPr>
        <p:cxnSp>
          <p:nvCxnSpPr>
            <p:cNvPr id="438" name="Google Shape;840;p54"/>
            <p:cNvCxnSpPr/>
            <p:nvPr/>
          </p:nvCxnSpPr>
          <p:spPr>
            <a:xfrm flipH="1">
              <a:off x="5728680" y="341064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39" name="Google Shape;841;p54"/>
            <p:cNvCxnSpPr/>
            <p:nvPr/>
          </p:nvCxnSpPr>
          <p:spPr>
            <a:xfrm flipH="1">
              <a:off x="5728680" y="384516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0" name="Google Shape;842;p54"/>
            <p:cNvCxnSpPr/>
            <p:nvPr/>
          </p:nvCxnSpPr>
          <p:spPr>
            <a:xfrm flipH="1">
              <a:off x="5728680" y="427968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1" name="Google Shape;843;p54"/>
            <p:cNvCxnSpPr/>
            <p:nvPr/>
          </p:nvCxnSpPr>
          <p:spPr>
            <a:xfrm>
              <a:off x="87148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2" name="Google Shape;844;p54"/>
            <p:cNvCxnSpPr/>
            <p:nvPr/>
          </p:nvCxnSpPr>
          <p:spPr>
            <a:xfrm>
              <a:off x="828576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3" name="Google Shape;845;p54"/>
            <p:cNvCxnSpPr/>
            <p:nvPr/>
          </p:nvCxnSpPr>
          <p:spPr>
            <a:xfrm>
              <a:off x="786240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4" name="Google Shape;846;p54"/>
            <p:cNvCxnSpPr/>
            <p:nvPr/>
          </p:nvCxnSpPr>
          <p:spPr>
            <a:xfrm>
              <a:off x="74332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5" name="Google Shape;847;p54"/>
            <p:cNvCxnSpPr/>
            <p:nvPr/>
          </p:nvCxnSpPr>
          <p:spPr>
            <a:xfrm>
              <a:off x="700992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6" name="Google Shape;848;p54"/>
            <p:cNvCxnSpPr/>
            <p:nvPr/>
          </p:nvCxnSpPr>
          <p:spPr>
            <a:xfrm>
              <a:off x="658116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7" name="Google Shape;849;p54"/>
            <p:cNvCxnSpPr/>
            <p:nvPr/>
          </p:nvCxnSpPr>
          <p:spPr>
            <a:xfrm>
              <a:off x="615744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8" name="Google Shape;850;p54"/>
            <p:cNvCxnSpPr/>
            <p:nvPr/>
          </p:nvCxnSpPr>
          <p:spPr>
            <a:xfrm>
              <a:off x="57286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49" name="Google Shape;851;p54"/>
            <p:cNvCxnSpPr/>
            <p:nvPr/>
          </p:nvCxnSpPr>
          <p:spPr>
            <a:xfrm flipH="1">
              <a:off x="5728680" y="470880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50" name="Google Shape;852;p54"/>
            <p:cNvCxnSpPr/>
            <p:nvPr/>
          </p:nvCxnSpPr>
          <p:spPr>
            <a:xfrm flipH="1">
              <a:off x="5728680" y="297612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961920" y="1542960"/>
            <a:ext cx="3685680" cy="1418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Definition of a fault in power systems</a:t>
            </a:r>
            <a:endParaRPr lang="fr-FR" sz="2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961920" y="2905200"/>
            <a:ext cx="336204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arial"/>
                <a:ea typeface="arial"/>
              </a:rPr>
              <a:t>A fault refers to an abnormal condition that disrupts the normal functioning of electrical power systems, such as short circuits, which may lead to equipment damage and instability.</a:t>
            </a: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53" name="Google Shape;855;p54"/>
          <p:cNvSpPr/>
          <p:nvPr/>
        </p:nvSpPr>
        <p:spPr>
          <a:xfrm>
            <a:off x="5032080" y="999000"/>
            <a:ext cx="3145320" cy="31453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454" name="Google Shape;856;p54"/>
          <p:cNvGrpSpPr/>
          <p:nvPr/>
        </p:nvGrpSpPr>
        <p:grpSpPr>
          <a:xfrm>
            <a:off x="246960" y="4081680"/>
            <a:ext cx="813600" cy="817920"/>
            <a:chOff x="246960" y="4081680"/>
            <a:chExt cx="813600" cy="817920"/>
          </a:xfrm>
        </p:grpSpPr>
        <p:sp>
          <p:nvSpPr>
            <p:cNvPr id="455" name="Google Shape;857;p54"/>
            <p:cNvSpPr/>
            <p:nvPr/>
          </p:nvSpPr>
          <p:spPr>
            <a:xfrm flipH="1">
              <a:off x="300960" y="413856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56" name="Google Shape;858;p54"/>
            <p:cNvSpPr/>
            <p:nvPr/>
          </p:nvSpPr>
          <p:spPr>
            <a:xfrm rot="5400000" flipH="1">
              <a:off x="244440" y="408384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57" name="Google Shape;859;p54"/>
          <p:cNvGrpSpPr/>
          <p:nvPr/>
        </p:nvGrpSpPr>
        <p:grpSpPr>
          <a:xfrm>
            <a:off x="6142320" y="543960"/>
            <a:ext cx="2278440" cy="330120"/>
            <a:chOff x="6142320" y="543960"/>
            <a:chExt cx="2278440" cy="330120"/>
          </a:xfrm>
        </p:grpSpPr>
        <p:sp>
          <p:nvSpPr>
            <p:cNvPr id="458" name="Google Shape;860;p54"/>
            <p:cNvSpPr/>
            <p:nvPr/>
          </p:nvSpPr>
          <p:spPr>
            <a:xfrm flipH="1">
              <a:off x="6141960" y="54396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59" name="Google Shape;861;p54"/>
            <p:cNvSpPr/>
            <p:nvPr/>
          </p:nvSpPr>
          <p:spPr>
            <a:xfrm flipH="1">
              <a:off x="6194520" y="60552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60" name="Google Shape;862;p54"/>
          <p:cNvSpPr/>
          <p:nvPr/>
        </p:nvSpPr>
        <p:spPr>
          <a:xfrm>
            <a:off x="552600" y="542880"/>
            <a:ext cx="342720" cy="866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433440" rIns="870823080" bIns="433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461" name="Google Shape;863;p54"/>
          <p:cNvCxnSpPr/>
          <p:nvPr/>
        </p:nvCxnSpPr>
        <p:spPr>
          <a:xfrm>
            <a:off x="-68400" y="539280"/>
            <a:ext cx="849960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pic>
        <p:nvPicPr>
          <p:cNvPr id="2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DD18AE57-062F-405C-0CB1-11FDF5CC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74" y="10110"/>
            <a:ext cx="120432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566;p43"/>
          <p:cNvGrpSpPr/>
          <p:nvPr/>
        </p:nvGrpSpPr>
        <p:grpSpPr>
          <a:xfrm>
            <a:off x="5728680" y="0"/>
            <a:ext cx="3415320" cy="2172600"/>
            <a:chOff x="5728680" y="0"/>
            <a:chExt cx="3415320" cy="2172600"/>
          </a:xfrm>
        </p:grpSpPr>
        <p:cxnSp>
          <p:nvCxnSpPr>
            <p:cNvPr id="463" name="Google Shape;567;p43"/>
            <p:cNvCxnSpPr/>
            <p:nvPr/>
          </p:nvCxnSpPr>
          <p:spPr>
            <a:xfrm flipH="1">
              <a:off x="5728680" y="43992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64" name="Google Shape;568;p43"/>
            <p:cNvCxnSpPr/>
            <p:nvPr/>
          </p:nvCxnSpPr>
          <p:spPr>
            <a:xfrm flipH="1">
              <a:off x="5728680" y="87444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65" name="Google Shape;569;p43"/>
            <p:cNvCxnSpPr/>
            <p:nvPr/>
          </p:nvCxnSpPr>
          <p:spPr>
            <a:xfrm flipH="1">
              <a:off x="5728680" y="130896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66" name="Google Shape;570;p43"/>
            <p:cNvCxnSpPr/>
            <p:nvPr/>
          </p:nvCxnSpPr>
          <p:spPr>
            <a:xfrm>
              <a:off x="87148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67" name="Google Shape;571;p43"/>
            <p:cNvCxnSpPr/>
            <p:nvPr/>
          </p:nvCxnSpPr>
          <p:spPr>
            <a:xfrm>
              <a:off x="828576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68" name="Google Shape;572;p43"/>
            <p:cNvCxnSpPr/>
            <p:nvPr/>
          </p:nvCxnSpPr>
          <p:spPr>
            <a:xfrm>
              <a:off x="786240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69" name="Google Shape;573;p43"/>
            <p:cNvCxnSpPr/>
            <p:nvPr/>
          </p:nvCxnSpPr>
          <p:spPr>
            <a:xfrm>
              <a:off x="74332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70" name="Google Shape;574;p43"/>
            <p:cNvCxnSpPr/>
            <p:nvPr/>
          </p:nvCxnSpPr>
          <p:spPr>
            <a:xfrm>
              <a:off x="700992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71" name="Google Shape;575;p43"/>
            <p:cNvCxnSpPr/>
            <p:nvPr/>
          </p:nvCxnSpPr>
          <p:spPr>
            <a:xfrm>
              <a:off x="658116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72" name="Google Shape;576;p43"/>
            <p:cNvCxnSpPr/>
            <p:nvPr/>
          </p:nvCxnSpPr>
          <p:spPr>
            <a:xfrm>
              <a:off x="615744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73" name="Google Shape;577;p43"/>
            <p:cNvCxnSpPr/>
            <p:nvPr/>
          </p:nvCxnSpPr>
          <p:spPr>
            <a:xfrm>
              <a:off x="5728680" y="0"/>
              <a:ext cx="360" cy="21729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74" name="Google Shape;578;p43"/>
            <p:cNvCxnSpPr/>
            <p:nvPr/>
          </p:nvCxnSpPr>
          <p:spPr>
            <a:xfrm flipH="1">
              <a:off x="5728680" y="173808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475" name="Google Shape;579;p43"/>
            <p:cNvCxnSpPr/>
            <p:nvPr/>
          </p:nvCxnSpPr>
          <p:spPr>
            <a:xfrm flipH="1">
              <a:off x="5728680" y="217260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1571760" y="1409760"/>
            <a:ext cx="6009840" cy="10569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Importance of fault analysis for safety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subTitle"/>
          </p:nvPr>
        </p:nvSpPr>
        <p:spPr>
          <a:xfrm>
            <a:off x="1571760" y="2305080"/>
            <a:ext cx="6009840" cy="14284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500" b="0" strike="noStrike" spc="-1">
                <a:solidFill>
                  <a:schemeClr val="dk1"/>
                </a:solidFill>
                <a:latin typeface="arial"/>
                <a:ea typeface="arial"/>
              </a:rPr>
              <a:t>Fault analysis is vital for protecting equipment from damage, ensuring system reliability, and designing effective protective devices like circuit breakers and relays that mitigate risks during faults.</a:t>
            </a:r>
            <a:endParaRPr lang="en-US" sz="15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478" name="Google Shape;582;p43"/>
          <p:cNvGrpSpPr/>
          <p:nvPr/>
        </p:nvGrpSpPr>
        <p:grpSpPr>
          <a:xfrm>
            <a:off x="6936840" y="3937680"/>
            <a:ext cx="813600" cy="817920"/>
            <a:chOff x="6936840" y="3937680"/>
            <a:chExt cx="813600" cy="817920"/>
          </a:xfrm>
        </p:grpSpPr>
        <p:sp>
          <p:nvSpPr>
            <p:cNvPr id="479" name="Google Shape;583;p43"/>
            <p:cNvSpPr/>
            <p:nvPr/>
          </p:nvSpPr>
          <p:spPr>
            <a:xfrm flipH="1">
              <a:off x="6991200" y="399456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0" name="Google Shape;584;p43"/>
            <p:cNvSpPr/>
            <p:nvPr/>
          </p:nvSpPr>
          <p:spPr>
            <a:xfrm rot="5400000" flipH="1">
              <a:off x="6934680" y="393984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81" name="Google Shape;585;p43"/>
          <p:cNvGrpSpPr/>
          <p:nvPr/>
        </p:nvGrpSpPr>
        <p:grpSpPr>
          <a:xfrm>
            <a:off x="722520" y="2325240"/>
            <a:ext cx="330120" cy="2278440"/>
            <a:chOff x="722520" y="2325240"/>
            <a:chExt cx="330120" cy="2278440"/>
          </a:xfrm>
        </p:grpSpPr>
        <p:sp>
          <p:nvSpPr>
            <p:cNvPr id="482" name="Google Shape;586;p43"/>
            <p:cNvSpPr/>
            <p:nvPr/>
          </p:nvSpPr>
          <p:spPr>
            <a:xfrm rot="16200000" flipH="1">
              <a:off x="-251640" y="329940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83" name="Google Shape;587;p43"/>
            <p:cNvSpPr/>
            <p:nvPr/>
          </p:nvSpPr>
          <p:spPr>
            <a:xfrm rot="16200000" flipH="1">
              <a:off x="652680" y="421236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84" name="Google Shape;588;p43"/>
          <p:cNvSpPr/>
          <p:nvPr/>
        </p:nvSpPr>
        <p:spPr>
          <a:xfrm>
            <a:off x="8120160" y="2514600"/>
            <a:ext cx="602280" cy="601200"/>
          </a:xfrm>
          <a:custGeom>
            <a:avLst/>
            <a:gdLst>
              <a:gd name="textAreaLeft" fmla="*/ 0 w 602280"/>
              <a:gd name="textAreaRight" fmla="*/ 602640 w 602280"/>
              <a:gd name="textAreaTop" fmla="*/ 0 h 601200"/>
              <a:gd name="textAreaBottom" fmla="*/ 601560 h 601200"/>
            </a:gdLst>
            <a:ahLst/>
            <a:cxnLst/>
            <a:rect l="textAreaLeft" t="textAreaTop" r="textAreaRight" b="textAreaBottom"/>
            <a:pathLst>
              <a:path w="32392" h="32316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85" name="Google Shape;589;p43"/>
          <p:cNvSpPr/>
          <p:nvPr/>
        </p:nvSpPr>
        <p:spPr>
          <a:xfrm rot="10800000">
            <a:off x="2014200" y="430848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2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050303C4-E9CE-C8F3-5DA4-23228A9D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74" y="10110"/>
            <a:ext cx="120432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517;p41"/>
          <p:cNvGrpSpPr/>
          <p:nvPr/>
        </p:nvGrpSpPr>
        <p:grpSpPr>
          <a:xfrm>
            <a:off x="315360" y="343440"/>
            <a:ext cx="813600" cy="817920"/>
            <a:chOff x="315360" y="343440"/>
            <a:chExt cx="813600" cy="817920"/>
          </a:xfrm>
        </p:grpSpPr>
        <p:sp>
          <p:nvSpPr>
            <p:cNvPr id="487" name="Google Shape;518;p41"/>
            <p:cNvSpPr/>
            <p:nvPr/>
          </p:nvSpPr>
          <p:spPr>
            <a:xfrm flipH="1">
              <a:off x="369720" y="40032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8" name="Google Shape;519;p41"/>
            <p:cNvSpPr/>
            <p:nvPr/>
          </p:nvSpPr>
          <p:spPr>
            <a:xfrm rot="5400000" flipH="1">
              <a:off x="312840" y="34560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503" name="Google Shape;534;p41"/>
          <p:cNvSpPr/>
          <p:nvPr/>
        </p:nvSpPr>
        <p:spPr>
          <a:xfrm>
            <a:off x="4339080" y="-27036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314360" y="660400"/>
            <a:ext cx="6515280" cy="21108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 dirty="0">
                <a:solidFill>
                  <a:schemeClr val="dk1"/>
                </a:solidFill>
                <a:latin typeface="Josefin Sans"/>
                <a:ea typeface="Josefin Sans"/>
              </a:rPr>
              <a:t>Types of faults: 1.Balanced </a:t>
            </a:r>
            <a:br>
              <a:rPr lang="en" sz="5000" b="1" spc="-1" dirty="0">
                <a:solidFill>
                  <a:schemeClr val="dk1"/>
                </a:solidFill>
                <a:latin typeface="Josefin Sans"/>
                <a:ea typeface="Josefin Sans"/>
              </a:rPr>
            </a:br>
            <a:r>
              <a:rPr lang="en" sz="5000" b="1" strike="noStrike" spc="-1" dirty="0">
                <a:solidFill>
                  <a:schemeClr val="dk1"/>
                </a:solidFill>
                <a:latin typeface="Josefin Sans"/>
                <a:ea typeface="Josefin Sans"/>
              </a:rPr>
              <a:t> 2.</a:t>
            </a:r>
            <a:r>
              <a:rPr lang="en" sz="5000" b="1" spc="-1" dirty="0">
                <a:solidFill>
                  <a:schemeClr val="dk1"/>
                </a:solidFill>
                <a:latin typeface="Josefin Sans"/>
                <a:ea typeface="Josefin Sans"/>
              </a:rPr>
              <a:t>U</a:t>
            </a:r>
            <a:r>
              <a:rPr lang="en" sz="5000" b="1" strike="noStrike" spc="-1" dirty="0">
                <a:solidFill>
                  <a:schemeClr val="dk1"/>
                </a:solidFill>
                <a:latin typeface="Josefin Sans"/>
                <a:ea typeface="Josefin Sans"/>
              </a:rPr>
              <a:t>nbalanced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subTitle"/>
          </p:nvPr>
        </p:nvSpPr>
        <p:spPr>
          <a:xfrm>
            <a:off x="1314360" y="2590920"/>
            <a:ext cx="6552720" cy="22858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1" strike="noStrike" spc="-1" dirty="0">
                <a:solidFill>
                  <a:schemeClr val="dk1"/>
                </a:solidFill>
                <a:latin typeface="arial"/>
                <a:ea typeface="arial"/>
              </a:rPr>
              <a:t>Balanced faults </a:t>
            </a:r>
            <a:r>
              <a:rPr lang="en" sz="2000" b="0" strike="noStrike" spc="-1" dirty="0">
                <a:solidFill>
                  <a:schemeClr val="dk1"/>
                </a:solidFill>
                <a:latin typeface="arial"/>
                <a:ea typeface="arial"/>
              </a:rPr>
              <a:t>involve all </a:t>
            </a:r>
            <a:r>
              <a:rPr lang="en" sz="2000" b="1" strike="noStrike" spc="-1" dirty="0">
                <a:solidFill>
                  <a:schemeClr val="dk1"/>
                </a:solidFill>
                <a:latin typeface="arial"/>
                <a:ea typeface="arial"/>
              </a:rPr>
              <a:t>three phases equally</a:t>
            </a:r>
            <a:r>
              <a:rPr lang="en" sz="2000" b="0" strike="noStrike" spc="-1" dirty="0">
                <a:solidFill>
                  <a:schemeClr val="dk1"/>
                </a:solidFill>
                <a:latin typeface="arial"/>
                <a:ea typeface="arial"/>
              </a:rPr>
              <a:t>, such as </a:t>
            </a:r>
            <a:r>
              <a:rPr lang="en" sz="2000" b="1" strike="noStrike" spc="-1" dirty="0">
                <a:solidFill>
                  <a:schemeClr val="dk1"/>
                </a:solidFill>
                <a:latin typeface="arial"/>
                <a:ea typeface="arial"/>
              </a:rPr>
              <a:t>three-phase faults. 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1" strike="noStrike" spc="-1" dirty="0">
                <a:solidFill>
                  <a:schemeClr val="dk1"/>
                </a:solidFill>
                <a:latin typeface="arial"/>
                <a:ea typeface="arial"/>
              </a:rPr>
              <a:t>Unbalanced faults </a:t>
            </a:r>
            <a:r>
              <a:rPr lang="en" sz="2000" b="0" strike="noStrike" spc="-1" dirty="0">
                <a:solidFill>
                  <a:schemeClr val="dk1"/>
                </a:solidFill>
                <a:latin typeface="arial"/>
                <a:ea typeface="arial"/>
              </a:rPr>
              <a:t>involve </a:t>
            </a:r>
            <a:r>
              <a:rPr lang="en" sz="2000" b="1" strike="noStrike" spc="-1" dirty="0">
                <a:solidFill>
                  <a:schemeClr val="dk1"/>
                </a:solidFill>
                <a:latin typeface="arial"/>
                <a:ea typeface="arial"/>
              </a:rPr>
              <a:t>one or two phases</a:t>
            </a:r>
            <a:r>
              <a:rPr lang="en" sz="2000" b="0" strike="noStrike" spc="-1" dirty="0">
                <a:solidFill>
                  <a:schemeClr val="dk1"/>
                </a:solidFill>
                <a:latin typeface="arial"/>
                <a:ea typeface="arial"/>
              </a:rPr>
              <a:t>, like 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1" spc="-1" dirty="0">
                <a:solidFill>
                  <a:schemeClr val="dk1"/>
                </a:solidFill>
                <a:latin typeface="arial"/>
                <a:ea typeface="arial"/>
              </a:rPr>
              <a:t>1.L</a:t>
            </a:r>
            <a:r>
              <a:rPr lang="en" sz="2000" b="1" strike="noStrike" spc="-1" dirty="0">
                <a:solidFill>
                  <a:schemeClr val="dk1"/>
                </a:solidFill>
                <a:latin typeface="arial"/>
                <a:ea typeface="arial"/>
              </a:rPr>
              <a:t>ine-to-ground (LG), 2.</a:t>
            </a:r>
            <a:r>
              <a:rPr lang="en" sz="2000" b="1" spc="-1" dirty="0">
                <a:solidFill>
                  <a:schemeClr val="dk1"/>
                </a:solidFill>
                <a:latin typeface="arial"/>
                <a:ea typeface="arial"/>
              </a:rPr>
              <a:t>L</a:t>
            </a:r>
            <a:r>
              <a:rPr lang="en" sz="2000" b="1" strike="noStrike" spc="-1" dirty="0">
                <a:solidFill>
                  <a:schemeClr val="dk1"/>
                </a:solidFill>
                <a:latin typeface="arial"/>
                <a:ea typeface="arial"/>
              </a:rPr>
              <a:t>ine-to-Line (LL), 3.Double </a:t>
            </a:r>
            <a:r>
              <a:rPr lang="en" sz="2000" b="1" spc="-1" dirty="0">
                <a:solidFill>
                  <a:schemeClr val="dk1"/>
                </a:solidFill>
                <a:latin typeface="arial"/>
                <a:ea typeface="arial"/>
              </a:rPr>
              <a:t>L</a:t>
            </a:r>
            <a:r>
              <a:rPr lang="en" sz="2000" b="1" strike="noStrike" spc="-1" dirty="0">
                <a:solidFill>
                  <a:schemeClr val="dk1"/>
                </a:solidFill>
                <a:latin typeface="arial"/>
                <a:ea typeface="arial"/>
              </a:rPr>
              <a:t>ine-to-Ground (LLG) </a:t>
            </a:r>
            <a:r>
              <a:rPr lang="en" sz="2000" strike="noStrike" spc="-1" dirty="0">
                <a:solidFill>
                  <a:schemeClr val="dk1"/>
                </a:solidFill>
                <a:latin typeface="arial"/>
                <a:ea typeface="arial"/>
              </a:rPr>
              <a:t>faults</a:t>
            </a:r>
            <a:r>
              <a:rPr lang="en" sz="2000" b="1" strike="noStrike" spc="-1" dirty="0">
                <a:solidFill>
                  <a:schemeClr val="dk1"/>
                </a:solidFill>
                <a:latin typeface="arial"/>
                <a:ea typeface="arial"/>
              </a:rPr>
              <a:t>, </a:t>
            </a:r>
            <a:r>
              <a:rPr lang="en" sz="2000" b="0" strike="noStrike" spc="-1" dirty="0">
                <a:solidFill>
                  <a:schemeClr val="dk1"/>
                </a:solidFill>
                <a:latin typeface="arial"/>
                <a:ea typeface="arial"/>
              </a:rPr>
              <a:t>each affecting system stability differently.</a:t>
            </a:r>
            <a:endParaRPr lang="en-US" sz="20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2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5749BCD2-333A-42B4-29DA-257259884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74" y="10110"/>
            <a:ext cx="120432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41;p42"/>
          <p:cNvGrpSpPr/>
          <p:nvPr/>
        </p:nvGrpSpPr>
        <p:grpSpPr>
          <a:xfrm>
            <a:off x="8014680" y="343440"/>
            <a:ext cx="813600" cy="817920"/>
            <a:chOff x="8014680" y="343440"/>
            <a:chExt cx="813600" cy="817920"/>
          </a:xfrm>
        </p:grpSpPr>
        <p:sp>
          <p:nvSpPr>
            <p:cNvPr id="507" name="Google Shape;542;p42"/>
            <p:cNvSpPr/>
            <p:nvPr/>
          </p:nvSpPr>
          <p:spPr>
            <a:xfrm flipH="1">
              <a:off x="8068680" y="40032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8" name="Google Shape;543;p42"/>
            <p:cNvSpPr/>
            <p:nvPr/>
          </p:nvSpPr>
          <p:spPr>
            <a:xfrm rot="5400000" flipH="1">
              <a:off x="8012520" y="34560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509" name="Google Shape;544;p42"/>
          <p:cNvGrpSpPr/>
          <p:nvPr/>
        </p:nvGrpSpPr>
        <p:grpSpPr>
          <a:xfrm>
            <a:off x="-18000" y="0"/>
            <a:ext cx="2991600" cy="1739520"/>
            <a:chOff x="-18000" y="0"/>
            <a:chExt cx="2991600" cy="1739520"/>
          </a:xfrm>
        </p:grpSpPr>
        <p:cxnSp>
          <p:nvCxnSpPr>
            <p:cNvPr id="510" name="Google Shape;545;p42"/>
            <p:cNvCxnSpPr/>
            <p:nvPr/>
          </p:nvCxnSpPr>
          <p:spPr>
            <a:xfrm>
              <a:off x="-11520" y="6480"/>
              <a:ext cx="29854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11" name="Google Shape;546;p42"/>
            <p:cNvCxnSpPr/>
            <p:nvPr/>
          </p:nvCxnSpPr>
          <p:spPr>
            <a:xfrm>
              <a:off x="-9000" y="441000"/>
              <a:ext cx="298296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12" name="Google Shape;547;p42"/>
            <p:cNvCxnSpPr/>
            <p:nvPr/>
          </p:nvCxnSpPr>
          <p:spPr>
            <a:xfrm>
              <a:off x="-9000" y="875520"/>
              <a:ext cx="298296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13" name="Google Shape;548;p42"/>
            <p:cNvCxnSpPr/>
            <p:nvPr/>
          </p:nvCxnSpPr>
          <p:spPr>
            <a:xfrm>
              <a:off x="-12240" y="6840"/>
              <a:ext cx="360" cy="17330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14" name="Google Shape;549;p42"/>
            <p:cNvCxnSpPr/>
            <p:nvPr/>
          </p:nvCxnSpPr>
          <p:spPr>
            <a:xfrm>
              <a:off x="416520" y="6840"/>
              <a:ext cx="360" cy="17330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15" name="Google Shape;550;p42"/>
            <p:cNvCxnSpPr/>
            <p:nvPr/>
          </p:nvCxnSpPr>
          <p:spPr>
            <a:xfrm>
              <a:off x="839880" y="6840"/>
              <a:ext cx="360" cy="17330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16" name="Google Shape;551;p42"/>
            <p:cNvCxnSpPr/>
            <p:nvPr/>
          </p:nvCxnSpPr>
          <p:spPr>
            <a:xfrm>
              <a:off x="1269000" y="6840"/>
              <a:ext cx="360" cy="17330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17" name="Google Shape;552;p42"/>
            <p:cNvCxnSpPr/>
            <p:nvPr/>
          </p:nvCxnSpPr>
          <p:spPr>
            <a:xfrm>
              <a:off x="1692360" y="0"/>
              <a:ext cx="360" cy="17398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18" name="Google Shape;553;p42"/>
            <p:cNvCxnSpPr/>
            <p:nvPr/>
          </p:nvCxnSpPr>
          <p:spPr>
            <a:xfrm>
              <a:off x="2121120" y="10440"/>
              <a:ext cx="360" cy="17294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19" name="Google Shape;554;p42"/>
            <p:cNvCxnSpPr/>
            <p:nvPr/>
          </p:nvCxnSpPr>
          <p:spPr>
            <a:xfrm>
              <a:off x="2544840" y="0"/>
              <a:ext cx="360" cy="173988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20" name="Google Shape;555;p42"/>
            <p:cNvCxnSpPr/>
            <p:nvPr/>
          </p:nvCxnSpPr>
          <p:spPr>
            <a:xfrm>
              <a:off x="2973600" y="10440"/>
              <a:ext cx="360" cy="172944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21" name="Google Shape;556;p42"/>
            <p:cNvCxnSpPr/>
            <p:nvPr/>
          </p:nvCxnSpPr>
          <p:spPr>
            <a:xfrm>
              <a:off x="-18000" y="1305000"/>
              <a:ext cx="299196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22" name="Google Shape;557;p42"/>
            <p:cNvCxnSpPr/>
            <p:nvPr/>
          </p:nvCxnSpPr>
          <p:spPr>
            <a:xfrm>
              <a:off x="-5040" y="1739520"/>
              <a:ext cx="297900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523" name="Google Shape;558;p42"/>
          <p:cNvSpPr/>
          <p:nvPr/>
        </p:nvSpPr>
        <p:spPr>
          <a:xfrm>
            <a:off x="723960" y="3743280"/>
            <a:ext cx="342720" cy="866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433440" rIns="870823080" bIns="433440" anchor="t">
            <a:normAutofit fontScale="250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4" name="Google Shape;559;p42"/>
          <p:cNvSpPr/>
          <p:nvPr/>
        </p:nvSpPr>
        <p:spPr>
          <a:xfrm>
            <a:off x="5493960" y="-419760"/>
            <a:ext cx="1388880" cy="107748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077480"/>
              <a:gd name="textAreaBottom" fmla="*/ 1077840 h 1077480"/>
            </a:gdLst>
            <a:ahLst/>
            <a:cxnLst/>
            <a:rect l="textAreaLeft" t="textAreaTop" r="textAreaRight" b="textAreaBottom"/>
            <a:pathLst>
              <a:path w="77293" h="59958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952560" y="2533680"/>
            <a:ext cx="7238520" cy="837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Methodology</a:t>
            </a:r>
            <a:endParaRPr lang="fr-FR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title"/>
          </p:nvPr>
        </p:nvSpPr>
        <p:spPr>
          <a:xfrm>
            <a:off x="4191120" y="1771560"/>
            <a:ext cx="761760" cy="761760"/>
          </a:xfrm>
          <a:prstGeom prst="rect">
            <a:avLst/>
          </a:prstGeom>
          <a:solidFill>
            <a:schemeClr val="lt1"/>
          </a:solidFill>
          <a:ln w="9360">
            <a:solidFill>
              <a:srgbClr val="000000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02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E7AE951F-2CB2-9956-A055-E9FA1C6CE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74" y="10110"/>
            <a:ext cx="120432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839;p54"/>
          <p:cNvGrpSpPr/>
          <p:nvPr/>
        </p:nvGrpSpPr>
        <p:grpSpPr>
          <a:xfrm>
            <a:off x="5728680" y="2970360"/>
            <a:ext cx="3415320" cy="2172960"/>
            <a:chOff x="5728680" y="2970360"/>
            <a:chExt cx="3415320" cy="2172960"/>
          </a:xfrm>
        </p:grpSpPr>
        <p:cxnSp>
          <p:nvCxnSpPr>
            <p:cNvPr id="528" name="Google Shape;840;p54"/>
            <p:cNvCxnSpPr/>
            <p:nvPr/>
          </p:nvCxnSpPr>
          <p:spPr>
            <a:xfrm flipH="1">
              <a:off x="5728680" y="341064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29" name="Google Shape;841;p54"/>
            <p:cNvCxnSpPr/>
            <p:nvPr/>
          </p:nvCxnSpPr>
          <p:spPr>
            <a:xfrm flipH="1">
              <a:off x="5728680" y="384516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0" name="Google Shape;842;p54"/>
            <p:cNvCxnSpPr/>
            <p:nvPr/>
          </p:nvCxnSpPr>
          <p:spPr>
            <a:xfrm flipH="1">
              <a:off x="5728680" y="427968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1" name="Google Shape;843;p54"/>
            <p:cNvCxnSpPr/>
            <p:nvPr/>
          </p:nvCxnSpPr>
          <p:spPr>
            <a:xfrm>
              <a:off x="87148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2" name="Google Shape;844;p54"/>
            <p:cNvCxnSpPr/>
            <p:nvPr/>
          </p:nvCxnSpPr>
          <p:spPr>
            <a:xfrm>
              <a:off x="828576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3" name="Google Shape;845;p54"/>
            <p:cNvCxnSpPr/>
            <p:nvPr/>
          </p:nvCxnSpPr>
          <p:spPr>
            <a:xfrm>
              <a:off x="786240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4" name="Google Shape;846;p54"/>
            <p:cNvCxnSpPr/>
            <p:nvPr/>
          </p:nvCxnSpPr>
          <p:spPr>
            <a:xfrm>
              <a:off x="74332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5" name="Google Shape;847;p54"/>
            <p:cNvCxnSpPr/>
            <p:nvPr/>
          </p:nvCxnSpPr>
          <p:spPr>
            <a:xfrm>
              <a:off x="700992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6" name="Google Shape;848;p54"/>
            <p:cNvCxnSpPr/>
            <p:nvPr/>
          </p:nvCxnSpPr>
          <p:spPr>
            <a:xfrm>
              <a:off x="658116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7" name="Google Shape;849;p54"/>
            <p:cNvCxnSpPr/>
            <p:nvPr/>
          </p:nvCxnSpPr>
          <p:spPr>
            <a:xfrm>
              <a:off x="615744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8" name="Google Shape;850;p54"/>
            <p:cNvCxnSpPr/>
            <p:nvPr/>
          </p:nvCxnSpPr>
          <p:spPr>
            <a:xfrm>
              <a:off x="57286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9" name="Google Shape;851;p54"/>
            <p:cNvCxnSpPr/>
            <p:nvPr/>
          </p:nvCxnSpPr>
          <p:spPr>
            <a:xfrm flipH="1">
              <a:off x="5728680" y="470880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40" name="Google Shape;852;p54"/>
            <p:cNvCxnSpPr/>
            <p:nvPr/>
          </p:nvCxnSpPr>
          <p:spPr>
            <a:xfrm flipH="1">
              <a:off x="5728680" y="297612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961920" y="1542960"/>
            <a:ext cx="3685680" cy="1418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Balanced fault analysis formula and parameters</a:t>
            </a:r>
            <a:endParaRPr lang="fr-FR" sz="28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544" name="Google Shape;856;p54"/>
          <p:cNvGrpSpPr/>
          <p:nvPr/>
        </p:nvGrpSpPr>
        <p:grpSpPr>
          <a:xfrm>
            <a:off x="246960" y="4081680"/>
            <a:ext cx="813600" cy="817920"/>
            <a:chOff x="246960" y="4081680"/>
            <a:chExt cx="813600" cy="817920"/>
          </a:xfrm>
        </p:grpSpPr>
        <p:sp>
          <p:nvSpPr>
            <p:cNvPr id="545" name="Google Shape;857;p54"/>
            <p:cNvSpPr/>
            <p:nvPr/>
          </p:nvSpPr>
          <p:spPr>
            <a:xfrm flipH="1">
              <a:off x="300960" y="413856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46" name="Google Shape;858;p54"/>
            <p:cNvSpPr/>
            <p:nvPr/>
          </p:nvSpPr>
          <p:spPr>
            <a:xfrm rot="5400000" flipH="1">
              <a:off x="244440" y="408384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547" name="Google Shape;859;p54"/>
          <p:cNvGrpSpPr/>
          <p:nvPr/>
        </p:nvGrpSpPr>
        <p:grpSpPr>
          <a:xfrm>
            <a:off x="6142320" y="543960"/>
            <a:ext cx="2278440" cy="330120"/>
            <a:chOff x="6142320" y="543960"/>
            <a:chExt cx="2278440" cy="330120"/>
          </a:xfrm>
        </p:grpSpPr>
        <p:sp>
          <p:nvSpPr>
            <p:cNvPr id="548" name="Google Shape;860;p54"/>
            <p:cNvSpPr/>
            <p:nvPr/>
          </p:nvSpPr>
          <p:spPr>
            <a:xfrm flipH="1">
              <a:off x="6141960" y="54396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9" name="Google Shape;861;p54"/>
            <p:cNvSpPr/>
            <p:nvPr/>
          </p:nvSpPr>
          <p:spPr>
            <a:xfrm flipH="1">
              <a:off x="6194520" y="60552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550" name="Google Shape;862;p54"/>
          <p:cNvSpPr/>
          <p:nvPr/>
        </p:nvSpPr>
        <p:spPr>
          <a:xfrm>
            <a:off x="552600" y="542880"/>
            <a:ext cx="342720" cy="866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433440" rIns="870823080" bIns="433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551" name="Google Shape;863;p54"/>
          <p:cNvCxnSpPr/>
          <p:nvPr/>
        </p:nvCxnSpPr>
        <p:spPr>
          <a:xfrm>
            <a:off x="-68400" y="539280"/>
            <a:ext cx="849960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F6E081F-6BEA-2903-106D-551AF7687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2" y="2895878"/>
            <a:ext cx="2904482" cy="2247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777A1-0F09-60AE-A27C-197BDB45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69" y="935640"/>
            <a:ext cx="3295742" cy="3488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200A5-7372-9030-B06D-BE2D3981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308" y="3578884"/>
            <a:ext cx="1362706" cy="266276"/>
          </a:xfrm>
          <a:prstGeom prst="rect">
            <a:avLst/>
          </a:prstGeom>
        </p:spPr>
      </p:pic>
      <p:pic>
        <p:nvPicPr>
          <p:cNvPr id="10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2C16DF2A-427D-3487-493D-B591EA9E4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674" y="10110"/>
            <a:ext cx="1204326" cy="12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A326-B546-7DD5-1BE5-7A262BD19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839;p54">
            <a:extLst>
              <a:ext uri="{FF2B5EF4-FFF2-40B4-BE49-F238E27FC236}">
                <a16:creationId xmlns:a16="http://schemas.microsoft.com/office/drawing/2014/main" id="{234EE520-4170-86F9-A6F9-B36076D86149}"/>
              </a:ext>
            </a:extLst>
          </p:cNvPr>
          <p:cNvGrpSpPr/>
          <p:nvPr/>
        </p:nvGrpSpPr>
        <p:grpSpPr>
          <a:xfrm>
            <a:off x="5728680" y="2970360"/>
            <a:ext cx="3415320" cy="2172960"/>
            <a:chOff x="5728680" y="2970360"/>
            <a:chExt cx="3415320" cy="2172960"/>
          </a:xfrm>
        </p:grpSpPr>
        <p:cxnSp>
          <p:nvCxnSpPr>
            <p:cNvPr id="528" name="Google Shape;840;p54">
              <a:extLst>
                <a:ext uri="{FF2B5EF4-FFF2-40B4-BE49-F238E27FC236}">
                  <a16:creationId xmlns:a16="http://schemas.microsoft.com/office/drawing/2014/main" id="{E91CBDFF-501C-1811-B436-8683EC2A7BEE}"/>
                </a:ext>
              </a:extLst>
            </p:cNvPr>
            <p:cNvCxnSpPr/>
            <p:nvPr/>
          </p:nvCxnSpPr>
          <p:spPr>
            <a:xfrm flipH="1">
              <a:off x="5728680" y="341064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29" name="Google Shape;841;p54">
              <a:extLst>
                <a:ext uri="{FF2B5EF4-FFF2-40B4-BE49-F238E27FC236}">
                  <a16:creationId xmlns:a16="http://schemas.microsoft.com/office/drawing/2014/main" id="{E323567A-E8BA-4A79-6D6E-987D9D597C8F}"/>
                </a:ext>
              </a:extLst>
            </p:cNvPr>
            <p:cNvCxnSpPr/>
            <p:nvPr/>
          </p:nvCxnSpPr>
          <p:spPr>
            <a:xfrm flipH="1">
              <a:off x="5728680" y="384516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0" name="Google Shape;842;p54">
              <a:extLst>
                <a:ext uri="{FF2B5EF4-FFF2-40B4-BE49-F238E27FC236}">
                  <a16:creationId xmlns:a16="http://schemas.microsoft.com/office/drawing/2014/main" id="{6B855548-5770-7A51-23C6-A59C5292E560}"/>
                </a:ext>
              </a:extLst>
            </p:cNvPr>
            <p:cNvCxnSpPr/>
            <p:nvPr/>
          </p:nvCxnSpPr>
          <p:spPr>
            <a:xfrm flipH="1">
              <a:off x="5728680" y="427968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1" name="Google Shape;843;p54">
              <a:extLst>
                <a:ext uri="{FF2B5EF4-FFF2-40B4-BE49-F238E27FC236}">
                  <a16:creationId xmlns:a16="http://schemas.microsoft.com/office/drawing/2014/main" id="{6DBAF06F-EB70-3B43-8140-20955D10CB78}"/>
                </a:ext>
              </a:extLst>
            </p:cNvPr>
            <p:cNvCxnSpPr/>
            <p:nvPr/>
          </p:nvCxnSpPr>
          <p:spPr>
            <a:xfrm>
              <a:off x="87148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2" name="Google Shape;844;p54">
              <a:extLst>
                <a:ext uri="{FF2B5EF4-FFF2-40B4-BE49-F238E27FC236}">
                  <a16:creationId xmlns:a16="http://schemas.microsoft.com/office/drawing/2014/main" id="{253EE970-3AEB-88C0-524E-40E60ACB29AF}"/>
                </a:ext>
              </a:extLst>
            </p:cNvPr>
            <p:cNvCxnSpPr/>
            <p:nvPr/>
          </p:nvCxnSpPr>
          <p:spPr>
            <a:xfrm>
              <a:off x="828576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3" name="Google Shape;845;p54">
              <a:extLst>
                <a:ext uri="{FF2B5EF4-FFF2-40B4-BE49-F238E27FC236}">
                  <a16:creationId xmlns:a16="http://schemas.microsoft.com/office/drawing/2014/main" id="{A42E19DA-E4C3-D214-EBBF-ABCDFE62502A}"/>
                </a:ext>
              </a:extLst>
            </p:cNvPr>
            <p:cNvCxnSpPr/>
            <p:nvPr/>
          </p:nvCxnSpPr>
          <p:spPr>
            <a:xfrm>
              <a:off x="786240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4" name="Google Shape;846;p54">
              <a:extLst>
                <a:ext uri="{FF2B5EF4-FFF2-40B4-BE49-F238E27FC236}">
                  <a16:creationId xmlns:a16="http://schemas.microsoft.com/office/drawing/2014/main" id="{A3B794A0-1762-F069-9968-8E6D2960FFB7}"/>
                </a:ext>
              </a:extLst>
            </p:cNvPr>
            <p:cNvCxnSpPr/>
            <p:nvPr/>
          </p:nvCxnSpPr>
          <p:spPr>
            <a:xfrm>
              <a:off x="74332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5" name="Google Shape;847;p54">
              <a:extLst>
                <a:ext uri="{FF2B5EF4-FFF2-40B4-BE49-F238E27FC236}">
                  <a16:creationId xmlns:a16="http://schemas.microsoft.com/office/drawing/2014/main" id="{0D777282-8A30-C815-BCCA-BB300E464259}"/>
                </a:ext>
              </a:extLst>
            </p:cNvPr>
            <p:cNvCxnSpPr/>
            <p:nvPr/>
          </p:nvCxnSpPr>
          <p:spPr>
            <a:xfrm>
              <a:off x="700992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6" name="Google Shape;848;p54">
              <a:extLst>
                <a:ext uri="{FF2B5EF4-FFF2-40B4-BE49-F238E27FC236}">
                  <a16:creationId xmlns:a16="http://schemas.microsoft.com/office/drawing/2014/main" id="{B2F94814-8989-1047-EE55-744C3FF0DAEF}"/>
                </a:ext>
              </a:extLst>
            </p:cNvPr>
            <p:cNvCxnSpPr/>
            <p:nvPr/>
          </p:nvCxnSpPr>
          <p:spPr>
            <a:xfrm>
              <a:off x="658116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7" name="Google Shape;849;p54">
              <a:extLst>
                <a:ext uri="{FF2B5EF4-FFF2-40B4-BE49-F238E27FC236}">
                  <a16:creationId xmlns:a16="http://schemas.microsoft.com/office/drawing/2014/main" id="{189B40BA-E4CE-5E42-C882-B755789271A8}"/>
                </a:ext>
              </a:extLst>
            </p:cNvPr>
            <p:cNvCxnSpPr/>
            <p:nvPr/>
          </p:nvCxnSpPr>
          <p:spPr>
            <a:xfrm>
              <a:off x="615744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8" name="Google Shape;850;p54">
              <a:extLst>
                <a:ext uri="{FF2B5EF4-FFF2-40B4-BE49-F238E27FC236}">
                  <a16:creationId xmlns:a16="http://schemas.microsoft.com/office/drawing/2014/main" id="{09165D0F-BA45-D56C-4719-E5768045A7DE}"/>
                </a:ext>
              </a:extLst>
            </p:cNvPr>
            <p:cNvCxnSpPr/>
            <p:nvPr/>
          </p:nvCxnSpPr>
          <p:spPr>
            <a:xfrm>
              <a:off x="5728680" y="2970360"/>
              <a:ext cx="360" cy="217332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39" name="Google Shape;851;p54">
              <a:extLst>
                <a:ext uri="{FF2B5EF4-FFF2-40B4-BE49-F238E27FC236}">
                  <a16:creationId xmlns:a16="http://schemas.microsoft.com/office/drawing/2014/main" id="{925A9AAE-834C-0741-461E-D4104036AA2B}"/>
                </a:ext>
              </a:extLst>
            </p:cNvPr>
            <p:cNvCxnSpPr/>
            <p:nvPr/>
          </p:nvCxnSpPr>
          <p:spPr>
            <a:xfrm flipH="1">
              <a:off x="5728680" y="470880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  <p:cxnSp>
          <p:nvCxnSpPr>
            <p:cNvPr id="540" name="Google Shape;852;p54">
              <a:extLst>
                <a:ext uri="{FF2B5EF4-FFF2-40B4-BE49-F238E27FC236}">
                  <a16:creationId xmlns:a16="http://schemas.microsoft.com/office/drawing/2014/main" id="{5292EC38-E1D5-5004-2451-B3EB93B06F32}"/>
                </a:ext>
              </a:extLst>
            </p:cNvPr>
            <p:cNvCxnSpPr/>
            <p:nvPr/>
          </p:nvCxnSpPr>
          <p:spPr>
            <a:xfrm flipH="1">
              <a:off x="5728680" y="2976120"/>
              <a:ext cx="3415680" cy="360"/>
            </a:xfrm>
            <a:prstGeom prst="straightConnector1">
              <a:avLst/>
            </a:prstGeom>
            <a:ln w="9525">
              <a:solidFill>
                <a:srgbClr val="000000"/>
              </a:solidFill>
              <a:round/>
            </a:ln>
          </p:spPr>
        </p:cxnSp>
      </p:grpSp>
      <p:sp>
        <p:nvSpPr>
          <p:cNvPr id="541" name="PlaceHolder 1">
            <a:extLst>
              <a:ext uri="{FF2B5EF4-FFF2-40B4-BE49-F238E27FC236}">
                <a16:creationId xmlns:a16="http://schemas.microsoft.com/office/drawing/2014/main" id="{FD94A91E-1900-85F7-6C91-E847A730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20" y="1542960"/>
            <a:ext cx="3685680" cy="1418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trike="noStrike" spc="-1">
                <a:solidFill>
                  <a:schemeClr val="dk1"/>
                </a:solidFill>
                <a:latin typeface="Josefin Sans"/>
                <a:ea typeface="Josefin Sans"/>
              </a:rPr>
              <a:t>Balanced fault analysis formula and parameters</a:t>
            </a:r>
            <a:endParaRPr lang="fr-FR" sz="28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544" name="Google Shape;856;p54">
            <a:extLst>
              <a:ext uri="{FF2B5EF4-FFF2-40B4-BE49-F238E27FC236}">
                <a16:creationId xmlns:a16="http://schemas.microsoft.com/office/drawing/2014/main" id="{145095B1-A6A6-4D10-F95B-B3A3E0F42E4E}"/>
              </a:ext>
            </a:extLst>
          </p:cNvPr>
          <p:cNvGrpSpPr/>
          <p:nvPr/>
        </p:nvGrpSpPr>
        <p:grpSpPr>
          <a:xfrm>
            <a:off x="246960" y="4081680"/>
            <a:ext cx="813600" cy="817920"/>
            <a:chOff x="246960" y="4081680"/>
            <a:chExt cx="813600" cy="817920"/>
          </a:xfrm>
        </p:grpSpPr>
        <p:sp>
          <p:nvSpPr>
            <p:cNvPr id="545" name="Google Shape;857;p54">
              <a:extLst>
                <a:ext uri="{FF2B5EF4-FFF2-40B4-BE49-F238E27FC236}">
                  <a16:creationId xmlns:a16="http://schemas.microsoft.com/office/drawing/2014/main" id="{744870D7-ADC6-AC62-1558-38D2028254C7}"/>
                </a:ext>
              </a:extLst>
            </p:cNvPr>
            <p:cNvSpPr/>
            <p:nvPr/>
          </p:nvSpPr>
          <p:spPr>
            <a:xfrm flipH="1">
              <a:off x="300960" y="4138560"/>
              <a:ext cx="703800" cy="70380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46" name="Google Shape;858;p54">
              <a:extLst>
                <a:ext uri="{FF2B5EF4-FFF2-40B4-BE49-F238E27FC236}">
                  <a16:creationId xmlns:a16="http://schemas.microsoft.com/office/drawing/2014/main" id="{69E5D98D-1BE3-4D84-64AF-39151143CC75}"/>
                </a:ext>
              </a:extLst>
            </p:cNvPr>
            <p:cNvSpPr/>
            <p:nvPr/>
          </p:nvSpPr>
          <p:spPr>
            <a:xfrm rot="5400000" flipH="1">
              <a:off x="244440" y="4083840"/>
              <a:ext cx="817920" cy="813600"/>
            </a:xfrm>
            <a:prstGeom prst="pie">
              <a:avLst>
                <a:gd name="adj1" fmla="val 16133725"/>
                <a:gd name="adj2" fmla="val 1501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547" name="Google Shape;859;p54">
            <a:extLst>
              <a:ext uri="{FF2B5EF4-FFF2-40B4-BE49-F238E27FC236}">
                <a16:creationId xmlns:a16="http://schemas.microsoft.com/office/drawing/2014/main" id="{B6F0CA21-02F6-7F76-9C3A-4651F38FD1C8}"/>
              </a:ext>
            </a:extLst>
          </p:cNvPr>
          <p:cNvGrpSpPr/>
          <p:nvPr/>
        </p:nvGrpSpPr>
        <p:grpSpPr>
          <a:xfrm>
            <a:off x="6142320" y="543960"/>
            <a:ext cx="2278440" cy="330120"/>
            <a:chOff x="6142320" y="543960"/>
            <a:chExt cx="2278440" cy="330120"/>
          </a:xfrm>
        </p:grpSpPr>
        <p:sp>
          <p:nvSpPr>
            <p:cNvPr id="548" name="Google Shape;860;p54">
              <a:extLst>
                <a:ext uri="{FF2B5EF4-FFF2-40B4-BE49-F238E27FC236}">
                  <a16:creationId xmlns:a16="http://schemas.microsoft.com/office/drawing/2014/main" id="{88C4346A-6F9E-00FA-C1FB-2BA94C790204}"/>
                </a:ext>
              </a:extLst>
            </p:cNvPr>
            <p:cNvSpPr/>
            <p:nvPr/>
          </p:nvSpPr>
          <p:spPr>
            <a:xfrm flipH="1">
              <a:off x="6141960" y="543960"/>
              <a:ext cx="2278440" cy="330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9" name="Google Shape;861;p54">
              <a:extLst>
                <a:ext uri="{FF2B5EF4-FFF2-40B4-BE49-F238E27FC236}">
                  <a16:creationId xmlns:a16="http://schemas.microsoft.com/office/drawing/2014/main" id="{0F12AFD3-561E-D107-3481-325249A1EE2D}"/>
                </a:ext>
              </a:extLst>
            </p:cNvPr>
            <p:cNvSpPr/>
            <p:nvPr/>
          </p:nvSpPr>
          <p:spPr>
            <a:xfrm flipH="1">
              <a:off x="6194520" y="605520"/>
              <a:ext cx="469800" cy="207360"/>
            </a:xfrm>
            <a:prstGeom prst="rect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550" name="Google Shape;862;p54">
            <a:extLst>
              <a:ext uri="{FF2B5EF4-FFF2-40B4-BE49-F238E27FC236}">
                <a16:creationId xmlns:a16="http://schemas.microsoft.com/office/drawing/2014/main" id="{9BECC183-ED3C-3991-7D3C-5B3CBA3D07CB}"/>
              </a:ext>
            </a:extLst>
          </p:cNvPr>
          <p:cNvSpPr/>
          <p:nvPr/>
        </p:nvSpPr>
        <p:spPr>
          <a:xfrm>
            <a:off x="552600" y="542880"/>
            <a:ext cx="342720" cy="866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433440" rIns="870823080" bIns="43344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551" name="Google Shape;863;p54">
            <a:extLst>
              <a:ext uri="{FF2B5EF4-FFF2-40B4-BE49-F238E27FC236}">
                <a16:creationId xmlns:a16="http://schemas.microsoft.com/office/drawing/2014/main" id="{6983C411-0B6A-6E7A-A3E1-5A8D1CBD4638}"/>
              </a:ext>
            </a:extLst>
          </p:cNvPr>
          <p:cNvCxnSpPr/>
          <p:nvPr/>
        </p:nvCxnSpPr>
        <p:spPr>
          <a:xfrm>
            <a:off x="-68400" y="539280"/>
            <a:ext cx="849960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47C18E7-AE5D-0805-A521-F98A9264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774" y="1048884"/>
            <a:ext cx="4641329" cy="3501353"/>
          </a:xfrm>
          <a:prstGeom prst="rect">
            <a:avLst/>
          </a:prstGeom>
        </p:spPr>
      </p:pic>
      <p:pic>
        <p:nvPicPr>
          <p:cNvPr id="6" name="Picture 2" descr="Visvesvaraya National Institute of Technology (VNIT) Nagpur : Admission ...">
            <a:extLst>
              <a:ext uri="{FF2B5EF4-FFF2-40B4-BE49-F238E27FC236}">
                <a16:creationId xmlns:a16="http://schemas.microsoft.com/office/drawing/2014/main" id="{01260971-64E2-E739-B36F-F096DF4C1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256" y="10110"/>
            <a:ext cx="1008743" cy="103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13908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260</Words>
  <Application>Microsoft Office PowerPoint</Application>
  <PresentationFormat>On-screen Show (16:9)</PresentationFormat>
  <Paragraphs>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arial</vt:lpstr>
      <vt:lpstr>Bahnschrift Light</vt:lpstr>
      <vt:lpstr>Josefin Sans</vt:lpstr>
      <vt:lpstr>OpenSymbol</vt:lpstr>
      <vt:lpstr>Symbol</vt:lpstr>
      <vt:lpstr>Wingdings</vt:lpstr>
      <vt:lpstr>Internal Marketing Strategy by Slidesgo</vt:lpstr>
      <vt:lpstr>Internal Marketing Strategy by Slidesgo</vt:lpstr>
      <vt:lpstr>Internal Marketing Strategy by Slidesgo</vt:lpstr>
      <vt:lpstr>Internal Marketing Strategy by Slidesgo</vt:lpstr>
      <vt:lpstr>Internal Marketing Strategy by Slidesgo</vt:lpstr>
      <vt:lpstr>Internal Marketing Strategy by Slidesgo</vt:lpstr>
      <vt:lpstr>Internal Marketing Strategy by Slidesgo</vt:lpstr>
      <vt:lpstr>Transmission Line Fault Analysis</vt:lpstr>
      <vt:lpstr>Introduction to Fault Analysis</vt:lpstr>
      <vt:lpstr>Fault Analysis</vt:lpstr>
      <vt:lpstr>Definition of a fault in power systems</vt:lpstr>
      <vt:lpstr>Importance of fault analysis for safety</vt:lpstr>
      <vt:lpstr>Types of faults: 1.Balanced   2.Unbalanced</vt:lpstr>
      <vt:lpstr>Methodology</vt:lpstr>
      <vt:lpstr>Balanced fault analysis formula and parameters</vt:lpstr>
      <vt:lpstr>Balanced fault analysis formula and parameters</vt:lpstr>
      <vt:lpstr>Unbalanced fault analysis using symmetrical components</vt:lpstr>
      <vt:lpstr>Unbalanced fault analysis using symmetrical components</vt:lpstr>
      <vt:lpstr>Unbalanced fault analysis</vt:lpstr>
      <vt:lpstr>MATLAB implementation for fault simulation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Manjeet Singh</dc:creator>
  <cp:lastModifiedBy>Manjeet Singh</cp:lastModifiedBy>
  <cp:revision>1</cp:revision>
  <dcterms:modified xsi:type="dcterms:W3CDTF">2025-03-17T14:41:45Z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2025-03-16T06:25:38Z</dcterms:created>
  <dc:creator>Unknown Creator</dc:creator>
  <dc:description/>
  <dc:language>en-US</dc:language>
  <cp:lastModifiedBy>Unknown Creator</cp:lastModifiedBy>
  <dcterms:modified xsi:type="dcterms:W3CDTF">2025-03-16T06:25:38Z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